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8" name="Shape 4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随着人机结合、物联网、智慧城市等的迅猛发展，需要用到数目众多且分散的传感器等微型器件和信号接收/发射等电子设备</a:t>
            </a:r>
            <a:r>
              <a:rPr baseline="30000"/>
              <a:t>[1][2]</a:t>
            </a:r>
            <a:r>
              <a:t>，从而迫切需要能够有效从环境俘获能量并发电的微发电机。例如在人体血管中工作的微型机器人</a:t>
            </a:r>
            <a:r>
              <a:rPr baseline="30000"/>
              <a:t>[3]</a:t>
            </a:r>
            <a:r>
              <a:t>，在恶劣环境下工作的高精度传感器等。这些微纳米系统从外部供电将变的非常困难，然而像电池类似的消耗式供电方式，如何进行更换和反复充能又变成了一个非常复杂和困难的问题。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标题文本"/>
          <p:cNvSpPr txBox="1"/>
          <p:nvPr>
            <p:ph type="title"/>
          </p:nvPr>
        </p:nvSpPr>
        <p:spPr>
          <a:xfrm>
            <a:off x="914400" y="2185853"/>
            <a:ext cx="10363200" cy="982788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" name="正文级别 1…"/>
          <p:cNvSpPr txBox="1"/>
          <p:nvPr>
            <p:ph type="body" sz="quarter" idx="1"/>
          </p:nvPr>
        </p:nvSpPr>
        <p:spPr>
          <a:xfrm>
            <a:off x="914400" y="3168641"/>
            <a:ext cx="10363201" cy="104314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700"/>
              </a:spcBef>
              <a:buSzTx/>
              <a:buFontTx/>
              <a:buNone/>
              <a:defRPr sz="3200"/>
            </a:lvl1pPr>
            <a:lvl2pPr marL="0" indent="257175" algn="ctr">
              <a:spcBef>
                <a:spcPts val="700"/>
              </a:spcBef>
              <a:buSzTx/>
              <a:buFontTx/>
              <a:buNone/>
              <a:defRPr sz="3200"/>
            </a:lvl2pPr>
            <a:lvl3pPr marL="0" indent="514350" algn="ctr">
              <a:spcBef>
                <a:spcPts val="700"/>
              </a:spcBef>
              <a:buSzTx/>
              <a:buFontTx/>
              <a:buNone/>
              <a:defRPr sz="3200"/>
            </a:lvl3pPr>
            <a:lvl4pPr marL="0" indent="771525" algn="ctr">
              <a:spcBef>
                <a:spcPts val="700"/>
              </a:spcBef>
              <a:buSzTx/>
              <a:buFontTx/>
              <a:buNone/>
              <a:defRPr sz="3200"/>
            </a:lvl4pPr>
            <a:lvl5pPr marL="0" indent="1028700" algn="ctr">
              <a:spcBef>
                <a:spcPts val="700"/>
              </a:spcBef>
              <a:buSzTx/>
              <a:buFont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幻灯片编号"/>
          <p:cNvSpPr txBox="1"/>
          <p:nvPr>
            <p:ph type="sldNum" sz="quarter" idx="2"/>
          </p:nvPr>
        </p:nvSpPr>
        <p:spPr>
          <a:xfrm>
            <a:off x="11345058" y="6423351"/>
            <a:ext cx="237343" cy="23114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833" y="1368405"/>
            <a:ext cx="2278252" cy="767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正文级别 1…"/>
          <p:cNvSpPr txBox="1"/>
          <p:nvPr>
            <p:ph type="body" sz="half" idx="1"/>
          </p:nvPr>
        </p:nvSpPr>
        <p:spPr>
          <a:xfrm>
            <a:off x="609601" y="1355793"/>
            <a:ext cx="5384802" cy="4994892"/>
          </a:xfrm>
          <a:prstGeom prst="rect">
            <a:avLst/>
          </a:prstGeom>
        </p:spPr>
        <p:txBody>
          <a:bodyPr/>
          <a:lstStyle>
            <a:lvl1pPr marL="193039" indent="-193039">
              <a:spcBef>
                <a:spcPts val="300"/>
              </a:spcBef>
              <a:defRPr b="0" sz="1500"/>
            </a:lvl1pPr>
            <a:lvl2pPr marL="442546" indent="-185371">
              <a:spcBef>
                <a:spcPts val="300"/>
              </a:spcBef>
              <a:buChar char="–"/>
              <a:defRPr b="0" sz="1500"/>
            </a:lvl2pPr>
            <a:lvl3pPr marL="689263" indent="-174913">
              <a:spcBef>
                <a:spcPts val="300"/>
              </a:spcBef>
              <a:defRPr b="0" sz="1500"/>
            </a:lvl3pPr>
            <a:lvl4pPr marL="963929" indent="-192404">
              <a:spcBef>
                <a:spcPts val="300"/>
              </a:spcBef>
              <a:buChar char="–"/>
              <a:defRPr b="0" sz="1500"/>
            </a:lvl4pPr>
            <a:lvl5pPr marL="1221104" indent="-192404">
              <a:spcBef>
                <a:spcPts val="300"/>
              </a:spcBef>
              <a:defRPr b="0" sz="1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" name="标题文本"/>
          <p:cNvSpPr txBox="1"/>
          <p:nvPr>
            <p:ph type="title"/>
          </p:nvPr>
        </p:nvSpPr>
        <p:spPr>
          <a:xfrm>
            <a:off x="609600" y="95535"/>
            <a:ext cx="10972800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正文级别 1…"/>
          <p:cNvSpPr txBox="1"/>
          <p:nvPr>
            <p:ph type="body" sz="quarter" idx="1"/>
          </p:nvPr>
        </p:nvSpPr>
        <p:spPr>
          <a:xfrm>
            <a:off x="418011" y="1545488"/>
            <a:ext cx="5578509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1pPr>
            <a:lvl2pPr marL="0" indent="257175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2pPr>
            <a:lvl3pPr marL="0" indent="51435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3pPr>
            <a:lvl4pPr marL="0" indent="771525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4pPr>
            <a:lvl5pPr marL="0" indent="102870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1" name="文本占位符 4"/>
          <p:cNvSpPr/>
          <p:nvPr>
            <p:ph type="body" sz="quarter" idx="13"/>
          </p:nvPr>
        </p:nvSpPr>
        <p:spPr>
          <a:xfrm>
            <a:off x="6193373" y="1545488"/>
            <a:ext cx="5517368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pPr>
          </a:p>
        </p:txBody>
      </p:sp>
      <p:sp>
        <p:nvSpPr>
          <p:cNvPr id="1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" name="标题文本"/>
          <p:cNvSpPr txBox="1"/>
          <p:nvPr>
            <p:ph type="title"/>
          </p:nvPr>
        </p:nvSpPr>
        <p:spPr>
          <a:xfrm>
            <a:off x="288759" y="95535"/>
            <a:ext cx="1166261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" name="标题文本"/>
          <p:cNvSpPr txBox="1"/>
          <p:nvPr>
            <p:ph type="title"/>
          </p:nvPr>
        </p:nvSpPr>
        <p:spPr>
          <a:xfrm>
            <a:off x="288759" y="95535"/>
            <a:ext cx="1166261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9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" y="-2"/>
            <a:ext cx="12192001" cy="126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7562" y="659094"/>
            <a:ext cx="8484839" cy="4772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431814"/>
            <a:ext cx="12192000" cy="142619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" name="标题文本"/>
          <p:cNvSpPr txBox="1"/>
          <p:nvPr>
            <p:ph type="title"/>
          </p:nvPr>
        </p:nvSpPr>
        <p:spPr>
          <a:xfrm>
            <a:off x="914400" y="2544242"/>
            <a:ext cx="10363200" cy="1362076"/>
          </a:xfrm>
          <a:prstGeom prst="rect">
            <a:avLst/>
          </a:prstGeom>
        </p:spPr>
        <p:txBody>
          <a:bodyPr anchor="t"/>
          <a:lstStyle>
            <a:lvl1pPr algn="ctr">
              <a:defRPr b="0" cap="all" sz="2200">
                <a:solidFill>
                  <a:srgbClr val="FF000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标题文本"/>
          <p:cNvSpPr txBox="1"/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7" name="正文级别 1…"/>
          <p:cNvSpPr txBox="1"/>
          <p:nvPr>
            <p:ph type="body" idx="1"/>
          </p:nvPr>
        </p:nvSpPr>
        <p:spPr>
          <a:xfrm>
            <a:off x="4766733" y="273059"/>
            <a:ext cx="6815667" cy="5853113"/>
          </a:xfrm>
          <a:prstGeom prst="rect">
            <a:avLst/>
          </a:prstGeom>
        </p:spPr>
        <p:txBody>
          <a:bodyPr/>
          <a:lstStyle>
            <a:lvl1pPr marL="193039" indent="-193039">
              <a:spcBef>
                <a:spcPts val="400"/>
              </a:spcBef>
              <a:defRPr b="0" sz="1800">
                <a:latin typeface="+mn-lt"/>
                <a:ea typeface="+mn-ea"/>
                <a:cs typeface="+mn-cs"/>
                <a:sym typeface="Calibri"/>
              </a:defRPr>
            </a:lvl1pPr>
            <a:lvl2pPr marL="449961" indent="-192785">
              <a:spcBef>
                <a:spcPts val="400"/>
              </a:spcBef>
              <a:buChar char="–"/>
              <a:defRPr b="0" sz="1800">
                <a:latin typeface="+mn-lt"/>
                <a:ea typeface="+mn-ea"/>
                <a:cs typeface="+mn-cs"/>
                <a:sym typeface="Calibri"/>
              </a:defRPr>
            </a:lvl2pPr>
            <a:lvl3pPr marL="691954" indent="-177604">
              <a:spcBef>
                <a:spcPts val="400"/>
              </a:spcBef>
              <a:defRPr b="0" sz="1800">
                <a:latin typeface="+mn-lt"/>
                <a:ea typeface="+mn-ea"/>
                <a:cs typeface="+mn-cs"/>
                <a:sym typeface="Calibri"/>
              </a:defRPr>
            </a:lvl3pPr>
            <a:lvl4pPr marL="981421" indent="-209896">
              <a:spcBef>
                <a:spcPts val="400"/>
              </a:spcBef>
              <a:buChar char="–"/>
              <a:defRPr b="0" sz="1800">
                <a:latin typeface="+mn-lt"/>
                <a:ea typeface="+mn-ea"/>
                <a:cs typeface="+mn-cs"/>
                <a:sym typeface="Calibri"/>
              </a:defRPr>
            </a:lvl4pPr>
            <a:lvl5pPr marL="1238596" indent="-209896">
              <a:spcBef>
                <a:spcPts val="400"/>
              </a:spcBef>
              <a:defRPr b="0" sz="1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" name="文本占位符 3"/>
          <p:cNvSpPr/>
          <p:nvPr>
            <p:ph type="body" sz="half" idx="13"/>
          </p:nvPr>
        </p:nvSpPr>
        <p:spPr>
          <a:xfrm>
            <a:off x="609602" y="1435103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标题文本"/>
          <p:cNvSpPr txBox="1"/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 algn="l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7" name="图片占位符 2"/>
          <p:cNvSpPr/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8" name="正文级别 1…"/>
          <p:cNvSpPr txBox="1"/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1pPr>
            <a:lvl2pPr marL="0" indent="257175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2pPr>
            <a:lvl3pPr marL="0" indent="51435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3pPr>
            <a:lvl4pPr marL="0" indent="771525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4pPr>
            <a:lvl5pPr marL="0" indent="102870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标题文本"/>
          <p:cNvSpPr txBox="1"/>
          <p:nvPr>
            <p:ph type="title"/>
          </p:nvPr>
        </p:nvSpPr>
        <p:spPr>
          <a:xfrm>
            <a:off x="831850" y="1526859"/>
            <a:ext cx="10515601" cy="2430142"/>
          </a:xfrm>
          <a:prstGeom prst="rect">
            <a:avLst/>
          </a:prstGeom>
        </p:spPr>
        <p:txBody>
          <a:bodyPr anchor="b"/>
          <a:lstStyle>
            <a:lvl1pPr algn="ctr">
              <a:defRPr sz="3600"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7" name="正文级别 1…"/>
          <p:cNvSpPr txBox="1"/>
          <p:nvPr>
            <p:ph type="body" sz="quarter" idx="1"/>
          </p:nvPr>
        </p:nvSpPr>
        <p:spPr>
          <a:xfrm>
            <a:off x="831850" y="4406586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1pPr>
            <a:lvl2pPr marL="0" indent="3429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2pPr>
            <a:lvl3pPr marL="0" indent="6858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3pPr>
            <a:lvl4pPr marL="0" indent="10287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4pPr>
            <a:lvl5pPr marL="0" indent="13716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直接连接符 8"/>
          <p:cNvSpPr/>
          <p:nvPr/>
        </p:nvSpPr>
        <p:spPr>
          <a:xfrm>
            <a:off x="814092" y="1247535"/>
            <a:ext cx="10560000" cy="1"/>
          </a:xfrm>
          <a:prstGeom prst="line">
            <a:avLst/>
          </a:prstGeom>
          <a:ln w="25400">
            <a:solidFill>
              <a:srgbClr val="7030A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3395"/>
            <a:ext cx="12192000" cy="571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标题文本"/>
          <p:cNvSpPr txBox="1"/>
          <p:nvPr>
            <p:ph type="title"/>
          </p:nvPr>
        </p:nvSpPr>
        <p:spPr>
          <a:xfrm>
            <a:off x="1920239" y="-1787"/>
            <a:ext cx="10131427" cy="11447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标题文本</a:t>
            </a:r>
          </a:p>
        </p:txBody>
      </p:sp>
      <p:sp>
        <p:nvSpPr>
          <p:cNvPr id="181" name="幻灯片编号"/>
          <p:cNvSpPr txBox="1"/>
          <p:nvPr>
            <p:ph type="sldNum" sz="quarter" idx="2"/>
          </p:nvPr>
        </p:nvSpPr>
        <p:spPr>
          <a:xfrm>
            <a:off x="11398341" y="6448752"/>
            <a:ext cx="184059" cy="1803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3395"/>
            <a:ext cx="12192000" cy="571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标题文本"/>
          <p:cNvSpPr txBox="1"/>
          <p:nvPr>
            <p:ph type="title"/>
          </p:nvPr>
        </p:nvSpPr>
        <p:spPr>
          <a:xfrm>
            <a:off x="1920239" y="-1787"/>
            <a:ext cx="10131427" cy="11447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标题文本</a:t>
            </a:r>
          </a:p>
        </p:txBody>
      </p:sp>
      <p:sp>
        <p:nvSpPr>
          <p:cNvPr id="193" name="幻灯片编号"/>
          <p:cNvSpPr txBox="1"/>
          <p:nvPr>
            <p:ph type="sldNum" sz="quarter" idx="2"/>
          </p:nvPr>
        </p:nvSpPr>
        <p:spPr>
          <a:xfrm>
            <a:off x="11398341" y="6448752"/>
            <a:ext cx="184059" cy="1803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8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1144788"/>
            <a:ext cx="12192000" cy="5713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pic>
        <p:nvPicPr>
          <p:cNvPr id="48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/>
          <p:nvPr>
            <p:ph type="title"/>
          </p:nvPr>
        </p:nvSpPr>
        <p:spPr>
          <a:xfrm>
            <a:off x="609601" y="95535"/>
            <a:ext cx="1097280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6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xfrm>
            <a:off x="11345058" y="6423351"/>
            <a:ext cx="237343" cy="23114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/>
          <p:nvPr>
            <p:ph type="title"/>
          </p:nvPr>
        </p:nvSpPr>
        <p:spPr>
          <a:xfrm>
            <a:off x="609600" y="53752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1144788"/>
            <a:ext cx="12192000" cy="5713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1144788"/>
            <a:ext cx="12192000" cy="57132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标题文本"/>
          <p:cNvSpPr txBox="1"/>
          <p:nvPr>
            <p:ph type="title"/>
          </p:nvPr>
        </p:nvSpPr>
        <p:spPr>
          <a:xfrm>
            <a:off x="609601" y="12405"/>
            <a:ext cx="1097280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xfrm>
            <a:off x="11345058" y="6423351"/>
            <a:ext cx="237343" cy="23114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正文级别 1…"/>
          <p:cNvSpPr txBox="1"/>
          <p:nvPr>
            <p:ph type="body" sz="half" idx="1"/>
          </p:nvPr>
        </p:nvSpPr>
        <p:spPr>
          <a:xfrm>
            <a:off x="609601" y="1355793"/>
            <a:ext cx="5384802" cy="4994892"/>
          </a:xfrm>
          <a:prstGeom prst="rect">
            <a:avLst/>
          </a:prstGeom>
        </p:spPr>
        <p:txBody>
          <a:bodyPr/>
          <a:lstStyle>
            <a:lvl1pPr marL="193039" indent="-193039">
              <a:spcBef>
                <a:spcPts val="300"/>
              </a:spcBef>
              <a:defRPr b="0" sz="1500"/>
            </a:lvl1pPr>
            <a:lvl2pPr marL="442546" indent="-185371">
              <a:spcBef>
                <a:spcPts val="300"/>
              </a:spcBef>
              <a:buChar char="–"/>
              <a:defRPr b="0" sz="1500"/>
            </a:lvl2pPr>
            <a:lvl3pPr marL="689263" indent="-174913">
              <a:spcBef>
                <a:spcPts val="300"/>
              </a:spcBef>
              <a:defRPr b="0" sz="1500"/>
            </a:lvl3pPr>
            <a:lvl4pPr marL="963929" indent="-192404">
              <a:spcBef>
                <a:spcPts val="300"/>
              </a:spcBef>
              <a:buChar char="–"/>
              <a:defRPr b="0" sz="1500"/>
            </a:lvl4pPr>
            <a:lvl5pPr marL="1221104" indent="-192404">
              <a:spcBef>
                <a:spcPts val="300"/>
              </a:spcBef>
              <a:defRPr b="0" sz="1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直接连接符 8"/>
          <p:cNvSpPr/>
          <p:nvPr/>
        </p:nvSpPr>
        <p:spPr>
          <a:xfrm>
            <a:off x="617316" y="1259567"/>
            <a:ext cx="10944002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标题文本"/>
          <p:cNvSpPr txBox="1"/>
          <p:nvPr>
            <p:ph type="title"/>
          </p:nvPr>
        </p:nvSpPr>
        <p:spPr>
          <a:xfrm>
            <a:off x="609600" y="95535"/>
            <a:ext cx="10972800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3395"/>
            <a:ext cx="12192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6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标题文本"/>
          <p:cNvSpPr txBox="1"/>
          <p:nvPr>
            <p:ph type="title"/>
          </p:nvPr>
        </p:nvSpPr>
        <p:spPr>
          <a:xfrm>
            <a:off x="1920240" y="-1787"/>
            <a:ext cx="10131426" cy="114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pic>
        <p:nvPicPr>
          <p:cNvPr id="7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正文级别 1…"/>
          <p:cNvSpPr txBox="1"/>
          <p:nvPr>
            <p:ph type="body" idx="1"/>
          </p:nvPr>
        </p:nvSpPr>
        <p:spPr>
          <a:xfrm>
            <a:off x="609601" y="1359569"/>
            <a:ext cx="10972801" cy="4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</p:sldLayoutIdLst>
  <p:transition xmlns:p14="http://schemas.microsoft.com/office/powerpoint/2010/main" spd="med" advClick="1"/>
  <p:txStyles>
    <p:titleStyle>
      <a:lvl1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273050" marR="0" indent="-273050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683154" marR="0" indent="-425979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805941" marR="0" indent="-291591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105393" marR="0" indent="-333868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✓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1374422" marR="0" indent="-345722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1612380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1869555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2126730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2383905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Relationship Id="rId3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tif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png"/><Relationship Id="rId3" Type="http://schemas.openxmlformats.org/officeDocument/2006/relationships/image" Target="../media/image6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tif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有限元大作业第五组答辩"/>
          <p:cNvSpPr txBox="1"/>
          <p:nvPr>
            <p:ph type="ctrTitle"/>
          </p:nvPr>
        </p:nvSpPr>
        <p:spPr>
          <a:xfrm>
            <a:off x="914399" y="2416036"/>
            <a:ext cx="10363201" cy="982788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有限元大作业第五组答辩</a:t>
            </a:r>
          </a:p>
        </p:txBody>
      </p:sp>
      <p:sp>
        <p:nvSpPr>
          <p:cNvPr id="203" name="答辩人：毕恺峰，胡昌平，黄轩宇，易泽吉，张逸葑"/>
          <p:cNvSpPr txBox="1"/>
          <p:nvPr>
            <p:ph type="subTitle" sz="quarter" idx="1"/>
          </p:nvPr>
        </p:nvSpPr>
        <p:spPr>
          <a:xfrm>
            <a:off x="914400" y="3398823"/>
            <a:ext cx="10363201" cy="104314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答辩人：毕恺峰，胡昌平，黄轩宇，易泽吉，张逸葑</a:t>
            </a:r>
          </a:p>
        </p:txBody>
      </p:sp>
      <p:sp>
        <p:nvSpPr>
          <p:cNvPr id="204" name="幻灯片编号"/>
          <p:cNvSpPr txBox="1"/>
          <p:nvPr>
            <p:ph type="sldNum" sz="quarter" idx="2"/>
          </p:nvPr>
        </p:nvSpPr>
        <p:spPr>
          <a:xfrm>
            <a:off x="11411659" y="6423351"/>
            <a:ext cx="170741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灯片编号占位符 1"/>
          <p:cNvSpPr txBox="1"/>
          <p:nvPr>
            <p:ph type="sldNum" sz="quarter" idx="4294967295"/>
          </p:nvPr>
        </p:nvSpPr>
        <p:spPr>
          <a:xfrm>
            <a:off x="11398342" y="6448752"/>
            <a:ext cx="184059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96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Euler-Bernoulli Beam单元</a:t>
            </a:r>
          </a:p>
        </p:txBody>
      </p:sp>
      <p:pic>
        <p:nvPicPr>
          <p:cNvPr id="29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42956"/>
            <a:ext cx="5660572" cy="2615575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文本框 2"/>
          <p:cNvSpPr txBox="1"/>
          <p:nvPr/>
        </p:nvSpPr>
        <p:spPr>
          <a:xfrm>
            <a:off x="7168152" y="1950579"/>
            <a:ext cx="4414250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共有四个解耦的刚体模态</a:t>
            </a:r>
          </a:p>
          <a:p>
            <a:pPr/>
          </a:p>
          <a:p>
            <a:pPr/>
            <a:r>
              <a:t>需要坐标变换，左右乘分块坐标变换阵</a:t>
            </a:r>
          </a:p>
        </p:txBody>
      </p:sp>
      <p:pic>
        <p:nvPicPr>
          <p:cNvPr id="299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0165" y="3958485"/>
            <a:ext cx="3000239" cy="224932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文本框 7"/>
          <p:cNvSpPr txBox="1"/>
          <p:nvPr/>
        </p:nvSpPr>
        <p:spPr>
          <a:xfrm>
            <a:off x="7168152" y="4927112"/>
            <a:ext cx="441425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1.5</a:t>
            </a:r>
            <a:r>
              <a:t>阶收敛精度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图片 40" descr="图片 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8341" y="4054985"/>
            <a:ext cx="3163325" cy="2372494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灯片编号占位符 1"/>
          <p:cNvSpPr txBox="1"/>
          <p:nvPr>
            <p:ph type="sldNum" sz="quarter" idx="4294967295"/>
          </p:nvPr>
        </p:nvSpPr>
        <p:spPr>
          <a:xfrm>
            <a:off x="11398342" y="6448752"/>
            <a:ext cx="184059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304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Plate单元</a:t>
            </a:r>
          </a:p>
        </p:txBody>
      </p:sp>
      <p:sp>
        <p:nvSpPr>
          <p:cNvPr id="305" name="文本框 1"/>
          <p:cNvSpPr txBox="1"/>
          <p:nvPr/>
        </p:nvSpPr>
        <p:spPr>
          <a:xfrm>
            <a:off x="175859" y="1300050"/>
            <a:ext cx="27770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刚度阵构建：</a:t>
            </a:r>
          </a:p>
        </p:txBody>
      </p:sp>
      <p:sp>
        <p:nvSpPr>
          <p:cNvPr id="306" name="文本框 2"/>
          <p:cNvSpPr txBox="1"/>
          <p:nvPr/>
        </p:nvSpPr>
        <p:spPr>
          <a:xfrm>
            <a:off x="102551" y="4160206"/>
            <a:ext cx="399627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/>
            </a:pPr>
            <a:r>
              <a:t>应力计算</a:t>
            </a:r>
            <a:r>
              <a:t>&amp;Mises</a:t>
            </a:r>
            <a:r>
              <a:t>应力输出：</a:t>
            </a:r>
          </a:p>
        </p:txBody>
      </p:sp>
      <p:sp>
        <p:nvSpPr>
          <p:cNvPr id="307" name="文本框 3"/>
          <p:cNvSpPr txBox="1"/>
          <p:nvPr/>
        </p:nvSpPr>
        <p:spPr>
          <a:xfrm>
            <a:off x="5779189" y="1286932"/>
            <a:ext cx="259080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收敛率测试：</a:t>
            </a:r>
          </a:p>
        </p:txBody>
      </p:sp>
      <p:sp>
        <p:nvSpPr>
          <p:cNvPr id="308" name="文本框 4"/>
          <p:cNvSpPr txBox="1"/>
          <p:nvPr/>
        </p:nvSpPr>
        <p:spPr>
          <a:xfrm>
            <a:off x="5779189" y="3650129"/>
            <a:ext cx="216651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/>
            </a:lvl1pPr>
          </a:lstStyle>
          <a:p>
            <a:pPr/>
            <a:r>
              <a:t>与理论结果比较：</a:t>
            </a:r>
          </a:p>
        </p:txBody>
      </p:sp>
      <p:pic>
        <p:nvPicPr>
          <p:cNvPr id="309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3220978"/>
            <a:ext cx="4152900" cy="542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641" y="1808660"/>
            <a:ext cx="3143251" cy="131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6787" y="1942010"/>
            <a:ext cx="1114426" cy="104775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文本框 9"/>
          <p:cNvSpPr txBox="1"/>
          <p:nvPr/>
        </p:nvSpPr>
        <p:spPr>
          <a:xfrm>
            <a:off x="1793163" y="1298016"/>
            <a:ext cx="291094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(3</a:t>
            </a:r>
            <a:r>
              <a:t>次完备多项式</a:t>
            </a:r>
            <a:r>
              <a:t>)</a:t>
            </a:r>
          </a:p>
        </p:txBody>
      </p:sp>
      <p:sp>
        <p:nvSpPr>
          <p:cNvPr id="313" name="文本框 10"/>
          <p:cNvSpPr txBox="1"/>
          <p:nvPr/>
        </p:nvSpPr>
        <p:spPr>
          <a:xfrm>
            <a:off x="4611275" y="1306955"/>
            <a:ext cx="540894" cy="1904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𝐾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78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</p:txBody>
      </p:sp>
      <p:sp>
        <p:nvSpPr>
          <p:cNvPr id="314" name="文本框 11"/>
          <p:cNvSpPr txBox="1"/>
          <p:nvPr/>
        </p:nvSpPr>
        <p:spPr>
          <a:xfrm>
            <a:off x="2121852" y="2902962"/>
            <a:ext cx="158654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矩形板</a:t>
            </a:r>
          </a:p>
        </p:txBody>
      </p:sp>
      <p:sp>
        <p:nvSpPr>
          <p:cNvPr id="315" name="文本框 12"/>
          <p:cNvSpPr txBox="1"/>
          <p:nvPr/>
        </p:nvSpPr>
        <p:spPr>
          <a:xfrm>
            <a:off x="253999" y="3763902"/>
            <a:ext cx="345440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（对于矩形板有解析形式）</a:t>
            </a:r>
          </a:p>
        </p:txBody>
      </p:sp>
      <p:pic>
        <p:nvPicPr>
          <p:cNvPr id="316" name="图片 14" descr="图片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552" y="4643837"/>
            <a:ext cx="1860955" cy="1815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图片 18" descr="图片 1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44944" y="4643837"/>
            <a:ext cx="1069352" cy="681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右箭头 19"/>
          <p:cNvSpPr/>
          <p:nvPr/>
        </p:nvSpPr>
        <p:spPr>
          <a:xfrm rot="19800000">
            <a:off x="1673998" y="5467012"/>
            <a:ext cx="619633" cy="2035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9" name="右箭头 23"/>
          <p:cNvSpPr/>
          <p:nvPr/>
        </p:nvSpPr>
        <p:spPr>
          <a:xfrm rot="5400000">
            <a:off x="2762299" y="5401492"/>
            <a:ext cx="276674" cy="2585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20" name="文本框 20"/>
          <p:cNvSpPr txBox="1"/>
          <p:nvPr/>
        </p:nvSpPr>
        <p:spPr>
          <a:xfrm>
            <a:off x="1960231" y="5669095"/>
            <a:ext cx="1959426" cy="144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𝑫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𝑳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𝑵</m:t>
                  </m:r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sup>
                  </m:sSup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𝑫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𝑩</m:t>
                  </m:r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sup>
                  </m:sSup>
                </m:oMath>
              </m:oMathPara>
            </a14:m>
            <a:endParaRPr sz="1600"/>
          </a:p>
        </p:txBody>
      </p:sp>
      <p:sp>
        <p:nvSpPr>
          <p:cNvPr id="321" name="文本框 21"/>
          <p:cNvSpPr txBox="1"/>
          <p:nvPr/>
        </p:nvSpPr>
        <p:spPr>
          <a:xfrm>
            <a:off x="2579271" y="5877543"/>
            <a:ext cx="1169980" cy="4912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e>
                    <m:sub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</m:e>
                      </m:d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</m:oMath>
              </m:oMathPara>
            </a14:m>
          </a:p>
        </p:txBody>
      </p:sp>
      <p:sp>
        <p:nvSpPr>
          <p:cNvPr id="322" name="文本框 22"/>
          <p:cNvSpPr txBox="1"/>
          <p:nvPr/>
        </p:nvSpPr>
        <p:spPr>
          <a:xfrm>
            <a:off x="1877042" y="6029076"/>
            <a:ext cx="100257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表面：</a:t>
            </a:r>
          </a:p>
        </p:txBody>
      </p:sp>
      <p:sp>
        <p:nvSpPr>
          <p:cNvPr id="323" name="文本框 27"/>
          <p:cNvSpPr txBox="1"/>
          <p:nvPr/>
        </p:nvSpPr>
        <p:spPr>
          <a:xfrm>
            <a:off x="1877042" y="6412072"/>
            <a:ext cx="100257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高斯点：</a:t>
            </a:r>
          </a:p>
        </p:txBody>
      </p:sp>
      <p:sp>
        <p:nvSpPr>
          <p:cNvPr id="324" name="文本框 28"/>
          <p:cNvSpPr txBox="1"/>
          <p:nvPr/>
        </p:nvSpPr>
        <p:spPr>
          <a:xfrm>
            <a:off x="2571634" y="6278574"/>
            <a:ext cx="1481953" cy="6632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e>
                    <m:sub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</m:e>
                      </m:d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num>
                    <m:den>
                      <m:sSup>
                        <m:e>
                          <m:rad>
                            <m:ra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degHide m:val="on"/>
                            </m:radPr>
                            <m:deg/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</m:oMath>
              </m:oMathPara>
            </a14:m>
          </a:p>
        </p:txBody>
      </p:sp>
      <p:sp>
        <p:nvSpPr>
          <p:cNvPr id="325" name="右箭头 29"/>
          <p:cNvSpPr/>
          <p:nvPr/>
        </p:nvSpPr>
        <p:spPr>
          <a:xfrm rot="18000000">
            <a:off x="3443987" y="5341103"/>
            <a:ext cx="619633" cy="2035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326" name="图片 24" descr="图片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71817" y="1807642"/>
            <a:ext cx="3220932" cy="1507305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文本框 26"/>
          <p:cNvSpPr txBox="1"/>
          <p:nvPr/>
        </p:nvSpPr>
        <p:spPr>
          <a:xfrm>
            <a:off x="8894037" y="1313448"/>
            <a:ext cx="30992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一端固支的板梁在自重下的弯曲</a:t>
            </a:r>
          </a:p>
        </p:txBody>
      </p:sp>
      <p:sp>
        <p:nvSpPr>
          <p:cNvPr id="328" name="文本框 33"/>
          <p:cNvSpPr txBox="1"/>
          <p:nvPr/>
        </p:nvSpPr>
        <p:spPr>
          <a:xfrm>
            <a:off x="7100914" y="3111400"/>
            <a:ext cx="144248" cy="1495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𝐿</m:t>
                  </m:r>
                </m:oMath>
              </m:oMathPara>
            </a14:m>
          </a:p>
        </p:txBody>
      </p:sp>
      <p:sp>
        <p:nvSpPr>
          <p:cNvPr id="329" name="文本框 37"/>
          <p:cNvSpPr txBox="1"/>
          <p:nvPr/>
        </p:nvSpPr>
        <p:spPr>
          <a:xfrm>
            <a:off x="8444487" y="3099966"/>
            <a:ext cx="238202" cy="1531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𝑊</m:t>
                  </m:r>
                </m:oMath>
              </m:oMathPara>
            </a14:m>
          </a:p>
        </p:txBody>
      </p:sp>
      <p:graphicFrame>
        <p:nvGraphicFramePr>
          <p:cNvPr id="330" name="表格 35"/>
          <p:cNvGraphicFramePr/>
          <p:nvPr/>
        </p:nvGraphicFramePr>
        <p:xfrm>
          <a:off x="5931406" y="4276357"/>
          <a:ext cx="2808396" cy="18542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663546"/>
                <a:gridCol w="1024685"/>
                <a:gridCol w="1120163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单元数</a:t>
                      </a:r>
                      <a:r>
                        <a:t>n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A</a:t>
                      </a:r>
                      <a:r>
                        <a:t>点位移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00">
                          <a:solidFill>
                            <a:srgbClr val="FFFFFF"/>
                          </a:solidFill>
                        </a:rPr>
                        <a:t>理论值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-1.40423e-02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  <a:r>
                        <a:t>-7.84000e-03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-8.96010e-03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-7.76719e-03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-7.83064e-03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331" name="文本框 36"/>
          <p:cNvSpPr txBox="1"/>
          <p:nvPr/>
        </p:nvSpPr>
        <p:spPr>
          <a:xfrm>
            <a:off x="7684135" y="3487587"/>
            <a:ext cx="1290564" cy="529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332" name="文本框 39"/>
          <p:cNvSpPr txBox="1"/>
          <p:nvPr/>
        </p:nvSpPr>
        <p:spPr>
          <a:xfrm>
            <a:off x="10474821" y="4459172"/>
            <a:ext cx="1030336" cy="1993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1.7257</m:t>
                  </m:r>
                </m:oMath>
              </m:oMathPara>
            </a14:m>
          </a:p>
        </p:txBody>
      </p:sp>
      <p:sp>
        <p:nvSpPr>
          <p:cNvPr id="333" name="椭圆 41"/>
          <p:cNvSpPr/>
          <p:nvPr/>
        </p:nvSpPr>
        <p:spPr>
          <a:xfrm>
            <a:off x="8329415" y="2743200"/>
            <a:ext cx="57961" cy="857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4" name="文本框 42"/>
          <p:cNvSpPr txBox="1"/>
          <p:nvPr/>
        </p:nvSpPr>
        <p:spPr>
          <a:xfrm>
            <a:off x="8283986" y="2372908"/>
            <a:ext cx="148820" cy="1527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𝐴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Class="entr" nodeType="after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click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Class="entr" nodeType="after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Class="entr" nodeType="afterEffect" presetSubtype="4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Class="entr" nodeType="afterEffect" presetSubtype="4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Class="entr" nodeType="afterEffect" presetSubtype="4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4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Subtype="4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Class="entr" nodeType="click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Class="entr" nodeType="afterEffect" presetSubtype="4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Class="entr" nodeType="clickEffect" presetSubtype="4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4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" grpId="6"/>
      <p:bldP build="whole" bldLvl="1" animBg="1" rev="0" advAuto="0" spid="306" grpId="9"/>
      <p:bldP build="whole" bldLvl="1" animBg="1" rev="0" advAuto="0" spid="313" grpId="5"/>
      <p:bldP build="whole" bldLvl="1" animBg="1" rev="0" advAuto="0" spid="323" grpId="18"/>
      <p:bldP build="whole" bldLvl="1" animBg="1" rev="0" advAuto="0" spid="307" grpId="20"/>
      <p:bldP build="whole" bldLvl="1" animBg="1" rev="0" advAuto="0" spid="322" grpId="15"/>
      <p:bldP build="whole" bldLvl="1" animBg="1" rev="0" advAuto="0" spid="312" grpId="4"/>
      <p:bldP build="whole" bldLvl="1" animBg="1" rev="0" advAuto="0" spid="329" grpId="23"/>
      <p:bldP build="whole" bldLvl="1" animBg="1" rev="0" advAuto="0" spid="331" grpId="28"/>
      <p:bldP build="whole" bldLvl="1" animBg="1" rev="0" advAuto="0" spid="317" grpId="12"/>
      <p:bldP build="whole" bldLvl="1" animBg="1" rev="0" advAuto="0" spid="318" grpId="11"/>
      <p:bldP build="whole" bldLvl="1" animBg="1" rev="0" advAuto="0" spid="314" grpId="3"/>
      <p:bldP build="whole" bldLvl="1" animBg="1" rev="0" advAuto="0" spid="315" grpId="8"/>
      <p:bldP build="whole" bldLvl="1" animBg="1" rev="0" advAuto="0" spid="308" grpId="27"/>
      <p:bldP build="whole" bldLvl="1" animBg="1" rev="0" advAuto="0" spid="319" grpId="13"/>
      <p:bldP build="whole" bldLvl="1" animBg="1" rev="0" advAuto="0" spid="326" grpId="21"/>
      <p:bldP build="whole" bldLvl="1" animBg="1" rev="0" advAuto="0" spid="305" grpId="1"/>
      <p:bldP build="whole" bldLvl="1" animBg="1" rev="0" advAuto="0" spid="327" grpId="26"/>
      <p:bldP build="whole" bldLvl="1" animBg="1" rev="0" advAuto="0" spid="330" grpId="29"/>
      <p:bldP build="whole" bldLvl="1" animBg="1" rev="0" advAuto="0" spid="332" grpId="31"/>
      <p:bldP build="whole" bldLvl="1" animBg="1" rev="0" advAuto="0" spid="334" grpId="25"/>
      <p:bldP build="whole" bldLvl="1" animBg="1" rev="0" advAuto="0" spid="328" grpId="22"/>
      <p:bldP build="whole" bldLvl="1" animBg="1" rev="0" advAuto="0" spid="321" grpId="16"/>
      <p:bldP build="whole" bldLvl="1" animBg="1" rev="0" advAuto="0" spid="310" grpId="2"/>
      <p:bldP build="whole" bldLvl="1" animBg="1" rev="0" advAuto="0" spid="309" grpId="7"/>
      <p:bldP build="whole" bldLvl="1" animBg="1" rev="0" advAuto="0" spid="324" grpId="17"/>
      <p:bldP build="whole" bldLvl="1" animBg="1" rev="0" advAuto="0" spid="333" grpId="24"/>
      <p:bldP build="whole" bldLvl="1" animBg="1" rev="0" advAuto="0" spid="302" grpId="30"/>
      <p:bldP build="whole" bldLvl="1" animBg="1" rev="0" advAuto="0" spid="325" grpId="19"/>
      <p:bldP build="whole" bldLvl="1" animBg="1" rev="0" advAuto="0" spid="320" grpId="14"/>
      <p:bldP build="whole" bldLvl="1" animBg="1" rev="0" advAuto="0" spid="316" grpId="1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7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Shell单元</a:t>
            </a:r>
          </a:p>
        </p:txBody>
      </p:sp>
      <p:sp>
        <p:nvSpPr>
          <p:cNvPr id="338" name="两种建立方式：…"/>
          <p:cNvSpPr txBox="1"/>
          <p:nvPr/>
        </p:nvSpPr>
        <p:spPr>
          <a:xfrm>
            <a:off x="947890" y="1843130"/>
            <a:ext cx="5155530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两种建立方式：</a:t>
            </a:r>
          </a:p>
          <a:p>
            <a:pPr marL="240631" indent="-240631">
              <a:buSzPct val="100000"/>
              <a:buAutoNum type="arabicPeriod" startAt="1"/>
            </a:pPr>
            <a:r>
              <a:t>一般壳体单元：适用于一般的曲面壳单元</a:t>
            </a:r>
          </a:p>
          <a:p>
            <a:pPr marL="240631" indent="-240631">
              <a:buSzPct val="100000"/>
              <a:buAutoNum type="arabicPeriod" startAt="1"/>
            </a:pPr>
            <a:r>
              <a:t>4Q+Plate叠加的平板壳单元：仅限于矩形平面壳</a:t>
            </a:r>
          </a:p>
        </p:txBody>
      </p:sp>
      <p:pic>
        <p:nvPicPr>
          <p:cNvPr id="339" name="屏幕快照 2019-06-04 下午11.31.57.png" descr="屏幕快照 2019-06-04 下午11.31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3430" y="1652085"/>
            <a:ext cx="5155530" cy="254867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一般壳体单元有限元格式建立过程："/>
          <p:cNvSpPr txBox="1"/>
          <p:nvPr/>
        </p:nvSpPr>
        <p:spPr>
          <a:xfrm>
            <a:off x="595630" y="2950116"/>
            <a:ext cx="3761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一般壳体单元有限元格式建立过程：</a:t>
            </a:r>
          </a:p>
        </p:txBody>
      </p:sp>
      <p:sp>
        <p:nvSpPr>
          <p:cNvPr id="341" name="1. 建立插值函数：首先根据四个节点坐标确定法向量的方向。"/>
          <p:cNvSpPr txBox="1"/>
          <p:nvPr/>
        </p:nvSpPr>
        <p:spPr>
          <a:xfrm>
            <a:off x="621030" y="3422101"/>
            <a:ext cx="536669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1. 建立插值函数：首先根据四个节点坐标确定法向量的方向。</a:t>
            </a:r>
          </a:p>
        </p:txBody>
      </p:sp>
      <p:sp>
        <p:nvSpPr>
          <p:cNvPr id="342" name="方程"/>
          <p:cNvSpPr txBox="1"/>
          <p:nvPr/>
        </p:nvSpPr>
        <p:spPr>
          <a:xfrm>
            <a:off x="1858256" y="3805829"/>
            <a:ext cx="3689781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lim>
                  </m:limUp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lim>
                  </m:limUp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lim>
                  </m:limUp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343" name="方程"/>
          <p:cNvSpPr txBox="1"/>
          <p:nvPr/>
        </p:nvSpPr>
        <p:spPr>
          <a:xfrm>
            <a:off x="1776207" y="4516156"/>
            <a:ext cx="3853880" cy="3910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lim>
                  </m:limUp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m>
                    <m:m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3"/>
                            <m:mcJc m:val="center"/>
                          </m:mcPr>
                        </m:mc>
                      </m:mcs>
                    </m:mPr>
                    <m:mr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den>
                        </m:f>
                      </m:e>
                    </m:mr>
                  </m:m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m>
                    <m:m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3"/>
                            <m:mcJc m:val="center"/>
                          </m:mcPr>
                        </m:mc>
                      </m:mcs>
                    </m:mPr>
                    <m:mr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den>
                        </m:f>
                      </m:e>
                    </m:mr>
                  </m:m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sub>
                  </m:sSub>
                </m:oMath>
              </m:oMathPara>
            </a14:m>
          </a:p>
        </p:txBody>
      </p:sp>
      <p:sp>
        <p:nvSpPr>
          <p:cNvPr id="344" name="方程"/>
          <p:cNvSpPr txBox="1"/>
          <p:nvPr/>
        </p:nvSpPr>
        <p:spPr>
          <a:xfrm>
            <a:off x="1904581" y="5035420"/>
            <a:ext cx="3013548" cy="8794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}</m:t>
                  </m:r>
                </m:oMath>
              </m:oMathPara>
            </a14:m>
          </a:p>
        </p:txBody>
      </p:sp>
      <p:sp>
        <p:nvSpPr>
          <p:cNvPr id="345" name="局部坐标系的建立可以令局部坐标系中x轴为z轴与全局坐标系的叉乘，之后再用z轴与x轴叉乘得到y轴。"/>
          <p:cNvSpPr txBox="1"/>
          <p:nvPr/>
        </p:nvSpPr>
        <p:spPr>
          <a:xfrm>
            <a:off x="545133" y="5820821"/>
            <a:ext cx="551848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局部坐标系的建立可以令局部坐标系中x轴为z轴与全局坐标系的叉乘，之后再用z轴与x轴叉乘得到y轴。</a:t>
            </a:r>
          </a:p>
        </p:txBody>
      </p:sp>
      <p:sp>
        <p:nvSpPr>
          <p:cNvPr id="346" name="2. 计算雅可比矩阵"/>
          <p:cNvSpPr txBox="1"/>
          <p:nvPr/>
        </p:nvSpPr>
        <p:spPr>
          <a:xfrm>
            <a:off x="5997438" y="4294137"/>
            <a:ext cx="197703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2. 计算雅可比矩阵</a:t>
            </a:r>
          </a:p>
        </p:txBody>
      </p:sp>
      <p:sp>
        <p:nvSpPr>
          <p:cNvPr id="347" name="方程"/>
          <p:cNvSpPr txBox="1"/>
          <p:nvPr/>
        </p:nvSpPr>
        <p:spPr>
          <a:xfrm>
            <a:off x="6325349" y="4671212"/>
            <a:ext cx="2216614" cy="487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48" name="方程"/>
          <p:cNvSpPr txBox="1"/>
          <p:nvPr/>
        </p:nvSpPr>
        <p:spPr>
          <a:xfrm>
            <a:off x="6321193" y="5142539"/>
            <a:ext cx="2224926" cy="487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49" name="方程"/>
          <p:cNvSpPr txBox="1"/>
          <p:nvPr/>
        </p:nvSpPr>
        <p:spPr>
          <a:xfrm>
            <a:off x="6315733" y="5629044"/>
            <a:ext cx="1617935" cy="487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Shell单元</a:t>
            </a:r>
          </a:p>
        </p:txBody>
      </p:sp>
      <p:sp>
        <p:nvSpPr>
          <p:cNvPr id="353" name="3. 建立应变-位移关系…"/>
          <p:cNvSpPr txBox="1"/>
          <p:nvPr/>
        </p:nvSpPr>
        <p:spPr>
          <a:xfrm>
            <a:off x="786130" y="1738629"/>
            <a:ext cx="235844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3. 建立应变-位移关系</a:t>
            </a:r>
          </a:p>
          <a:p>
            <a:pPr/>
            <a:r>
              <a:t>单元任一点处位移：</a:t>
            </a:r>
          </a:p>
        </p:txBody>
      </p:sp>
      <p:sp>
        <p:nvSpPr>
          <p:cNvPr id="354" name="方程"/>
          <p:cNvSpPr txBox="1"/>
          <p:nvPr/>
        </p:nvSpPr>
        <p:spPr>
          <a:xfrm>
            <a:off x="895903" y="2469324"/>
            <a:ext cx="4075594" cy="877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55" name="从而可以得到"/>
          <p:cNvSpPr txBox="1"/>
          <p:nvPr/>
        </p:nvSpPr>
        <p:spPr>
          <a:xfrm>
            <a:off x="773430" y="3224529"/>
            <a:ext cx="1475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从而可以得到</a:t>
            </a:r>
          </a:p>
        </p:txBody>
      </p:sp>
      <p:sp>
        <p:nvSpPr>
          <p:cNvPr id="356" name="方程"/>
          <p:cNvSpPr txBox="1"/>
          <p:nvPr/>
        </p:nvSpPr>
        <p:spPr>
          <a:xfrm>
            <a:off x="457962" y="3706196"/>
            <a:ext cx="5710919" cy="23603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</a:p>
        </p:txBody>
      </p:sp>
      <p:sp>
        <p:nvSpPr>
          <p:cNvPr id="357" name="方程"/>
          <p:cNvSpPr txBox="1"/>
          <p:nvPr/>
        </p:nvSpPr>
        <p:spPr>
          <a:xfrm>
            <a:off x="7807865" y="1274146"/>
            <a:ext cx="3058655" cy="16554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</a:p>
        </p:txBody>
      </p:sp>
      <p:sp>
        <p:nvSpPr>
          <p:cNvPr id="358" name="方程"/>
          <p:cNvSpPr txBox="1"/>
          <p:nvPr/>
        </p:nvSpPr>
        <p:spPr>
          <a:xfrm>
            <a:off x="7414730" y="3060700"/>
            <a:ext cx="4184204" cy="175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9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</a:p>
        </p:txBody>
      </p:sp>
      <p:sp>
        <p:nvSpPr>
          <p:cNvPr id="359" name="可以得到表示应变-位移关系的B矩阵（6*5N）"/>
          <p:cNvSpPr txBox="1"/>
          <p:nvPr/>
        </p:nvSpPr>
        <p:spPr>
          <a:xfrm>
            <a:off x="6856730" y="4977129"/>
            <a:ext cx="467323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可以得到表示应变-位移关系的B矩阵（6*5N）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2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Shell单元</a:t>
            </a:r>
          </a:p>
        </p:txBody>
      </p:sp>
      <p:sp>
        <p:nvSpPr>
          <p:cNvPr id="363" name="5. 应力-应变关系"/>
          <p:cNvSpPr txBox="1"/>
          <p:nvPr/>
        </p:nvSpPr>
        <p:spPr>
          <a:xfrm>
            <a:off x="697230" y="2223088"/>
            <a:ext cx="183237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5. 应力-应变关系</a:t>
            </a:r>
          </a:p>
        </p:txBody>
      </p:sp>
      <p:sp>
        <p:nvSpPr>
          <p:cNvPr id="364" name="方程"/>
          <p:cNvSpPr txBox="1"/>
          <p:nvPr/>
        </p:nvSpPr>
        <p:spPr>
          <a:xfrm>
            <a:off x="1034816" y="2724051"/>
            <a:ext cx="3348468" cy="17451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υ</m:t>
                            </m:r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υ</m:t>
                            </m:r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*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*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m:oMathPara>
            </a14:m>
          </a:p>
        </p:txBody>
      </p:sp>
      <p:sp>
        <p:nvSpPr>
          <p:cNvPr id="365" name="方程"/>
          <p:cNvSpPr txBox="1"/>
          <p:nvPr/>
        </p:nvSpPr>
        <p:spPr>
          <a:xfrm>
            <a:off x="733608" y="4561176"/>
            <a:ext cx="4674758" cy="2349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υ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υ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</m:t>
                  </m:r>
                </m:oMath>
              </m:oMathPara>
            </a14:m>
          </a:p>
        </p:txBody>
      </p:sp>
      <p:sp>
        <p:nvSpPr>
          <p:cNvPr id="366" name="因子5/6考虑了横向剪切变形在厚度方向的变化情况"/>
          <p:cNvSpPr txBox="1"/>
          <p:nvPr/>
        </p:nvSpPr>
        <p:spPr>
          <a:xfrm>
            <a:off x="616595" y="4888191"/>
            <a:ext cx="526438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因子5/6考虑了横向剪切变形在厚度方向的变化情况</a:t>
            </a:r>
          </a:p>
        </p:txBody>
      </p:sp>
      <p:sp>
        <p:nvSpPr>
          <p:cNvPr id="367" name="4. 坐标变换…"/>
          <p:cNvSpPr txBox="1"/>
          <p:nvPr/>
        </p:nvSpPr>
        <p:spPr>
          <a:xfrm>
            <a:off x="697230" y="1261074"/>
            <a:ext cx="5415072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4. 坐标变换</a:t>
            </a:r>
          </a:p>
          <a:p>
            <a:pPr/>
            <a:r>
              <a:t>之前的应变-位移关系中，位移中的转角是局部坐标系的，因此需要使用之前得到的余弦矩阵转换坐标。</a:t>
            </a:r>
          </a:p>
        </p:txBody>
      </p:sp>
      <p:sp>
        <p:nvSpPr>
          <p:cNvPr id="368" name="6. 刚度矩阵"/>
          <p:cNvSpPr txBox="1"/>
          <p:nvPr/>
        </p:nvSpPr>
        <p:spPr>
          <a:xfrm>
            <a:off x="669355" y="5231129"/>
            <a:ext cx="129123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6. 刚度矩阵</a:t>
            </a:r>
          </a:p>
        </p:txBody>
      </p:sp>
      <p:sp>
        <p:nvSpPr>
          <p:cNvPr id="369" name="方程"/>
          <p:cNvSpPr txBox="1"/>
          <p:nvPr/>
        </p:nvSpPr>
        <p:spPr>
          <a:xfrm>
            <a:off x="783764" y="5659402"/>
            <a:ext cx="4688855" cy="6085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ξ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η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</m:oMath>
              </m:oMathPara>
            </a14:m>
          </a:p>
        </p:txBody>
      </p:sp>
      <p:sp>
        <p:nvSpPr>
          <p:cNvPr id="370" name="注：当壳单元是曲面时，薄膜和弯曲作用会发生耦合。因此，可能会遇到薄膜锁定以及剪切锁定。解决办法有减缩积分。但是减缩积分可能会带来寄生模式，因此需要使用带稳定方法的减缩积分。"/>
          <p:cNvSpPr txBox="1"/>
          <p:nvPr/>
        </p:nvSpPr>
        <p:spPr>
          <a:xfrm>
            <a:off x="6031229" y="1370330"/>
            <a:ext cx="5969160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注：当壳单元是曲面时，薄膜和弯曲作用会发生耦合。因此，可能会遇到薄膜锁定以及剪切锁定。解决办法有减缩积分。但是减缩积分可能会带来寄生模式，因此需要使用带稳定方法的减缩积分。</a:t>
            </a:r>
          </a:p>
        </p:txBody>
      </p:sp>
      <p:sp>
        <p:nvSpPr>
          <p:cNvPr id="371" name="4Q+Plate的平面壳单元建立：…"/>
          <p:cNvSpPr txBox="1"/>
          <p:nvPr/>
        </p:nvSpPr>
        <p:spPr>
          <a:xfrm>
            <a:off x="6361429" y="3224529"/>
            <a:ext cx="5189078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4Q+Plate的平面壳单元建立：</a:t>
            </a:r>
          </a:p>
          <a:p>
            <a:pPr/>
            <a:r>
              <a:t>涉及平面的两个自由度的看作是4Q单元，涉及厚度方向自由度以及转角自由度的看作是Plate单元。将上述两个单元的刚度元素按照新的位置输入到单元刚度阵中去。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幻灯片编号"/>
          <p:cNvSpPr txBox="1"/>
          <p:nvPr>
            <p:ph type="sldNum" sz="quarter" idx="4294967295"/>
          </p:nvPr>
        </p:nvSpPr>
        <p:spPr>
          <a:xfrm>
            <a:off x="11398338" y="6448751"/>
            <a:ext cx="18406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374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后处理</a:t>
            </a:r>
          </a:p>
        </p:txBody>
      </p:sp>
      <p:sp>
        <p:nvSpPr>
          <p:cNvPr id="375" name="vtk格式"/>
          <p:cNvSpPr txBox="1"/>
          <p:nvPr/>
        </p:nvSpPr>
        <p:spPr>
          <a:xfrm>
            <a:off x="600360" y="1551708"/>
            <a:ext cx="218902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vtk</a:t>
            </a:r>
            <a:r>
              <a:t>格式</a:t>
            </a:r>
          </a:p>
        </p:txBody>
      </p:sp>
      <p:pic>
        <p:nvPicPr>
          <p:cNvPr id="376" name="image35.png" descr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9445" y="1450110"/>
            <a:ext cx="3688156" cy="4349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36.png" descr="image36.png"/>
          <p:cNvPicPr>
            <a:picLocks noChangeAspect="1"/>
          </p:cNvPicPr>
          <p:nvPr/>
        </p:nvPicPr>
        <p:blipFill>
          <a:blip r:embed="rId3">
            <a:extLst/>
          </a:blip>
          <a:srcRect l="1239" t="0" r="20598" b="0"/>
          <a:stretch>
            <a:fillRect/>
          </a:stretch>
        </p:blipFill>
        <p:spPr>
          <a:xfrm>
            <a:off x="2512291" y="5810796"/>
            <a:ext cx="3676075" cy="7285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0" name="成组"/>
          <p:cNvGrpSpPr/>
          <p:nvPr/>
        </p:nvGrpSpPr>
        <p:grpSpPr>
          <a:xfrm>
            <a:off x="5758870" y="2635304"/>
            <a:ext cx="6363856" cy="447039"/>
            <a:chOff x="0" y="0"/>
            <a:chExt cx="6363854" cy="447038"/>
          </a:xfrm>
        </p:grpSpPr>
        <p:sp>
          <p:nvSpPr>
            <p:cNvPr id="378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9" name="节点信息（节点数、数据格式、坐标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节点信息（节点数、数据格式、坐标）</a:t>
              </a:r>
            </a:p>
          </p:txBody>
        </p:sp>
      </p:grpSp>
      <p:grpSp>
        <p:nvGrpSpPr>
          <p:cNvPr id="383" name="成组"/>
          <p:cNvGrpSpPr/>
          <p:nvPr/>
        </p:nvGrpSpPr>
        <p:grpSpPr>
          <a:xfrm>
            <a:off x="5758870" y="1750289"/>
            <a:ext cx="6363856" cy="447039"/>
            <a:chOff x="0" y="0"/>
            <a:chExt cx="6363854" cy="447038"/>
          </a:xfrm>
        </p:grpSpPr>
        <p:sp>
          <p:nvSpPr>
            <p:cNvPr id="381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2" name="控制行（版本、标题、字符集、数据形式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控制行（版本、标题、字符集、数据形式）</a:t>
              </a:r>
            </a:p>
          </p:txBody>
        </p:sp>
      </p:grpSp>
      <p:sp>
        <p:nvSpPr>
          <p:cNvPr id="384" name="线条"/>
          <p:cNvSpPr/>
          <p:nvPr/>
        </p:nvSpPr>
        <p:spPr>
          <a:xfrm flipH="1">
            <a:off x="5758870" y="3609369"/>
            <a:ext cx="1057566" cy="1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5" name="单元信息（单元数、数据量、单元类型、节点）"/>
          <p:cNvSpPr txBox="1"/>
          <p:nvPr/>
        </p:nvSpPr>
        <p:spPr>
          <a:xfrm>
            <a:off x="6941128" y="3424640"/>
            <a:ext cx="559262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单元信息（单元数、数据量、单元类型、节点）</a:t>
            </a:r>
          </a:p>
        </p:txBody>
      </p:sp>
      <p:grpSp>
        <p:nvGrpSpPr>
          <p:cNvPr id="388" name="成组"/>
          <p:cNvGrpSpPr/>
          <p:nvPr/>
        </p:nvGrpSpPr>
        <p:grpSpPr>
          <a:xfrm>
            <a:off x="5758870" y="5906332"/>
            <a:ext cx="6363856" cy="447039"/>
            <a:chOff x="0" y="0"/>
            <a:chExt cx="6363854" cy="447038"/>
          </a:xfrm>
        </p:grpSpPr>
        <p:sp>
          <p:nvSpPr>
            <p:cNvPr id="386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7" name="单元量（数据量，数据类型，数据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单元量（数据量，数据类型，数据）</a:t>
              </a:r>
            </a:p>
          </p:txBody>
        </p:sp>
      </p:grpSp>
      <p:grpSp>
        <p:nvGrpSpPr>
          <p:cNvPr id="391" name="成组"/>
          <p:cNvGrpSpPr/>
          <p:nvPr/>
        </p:nvGrpSpPr>
        <p:grpSpPr>
          <a:xfrm>
            <a:off x="5758870" y="4695478"/>
            <a:ext cx="6363856" cy="447039"/>
            <a:chOff x="0" y="0"/>
            <a:chExt cx="6363854" cy="447038"/>
          </a:xfrm>
        </p:grpSpPr>
        <p:sp>
          <p:nvSpPr>
            <p:cNvPr id="389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0" name="节点量（数据量，数据类型，数据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节点量（数据量，数据类型，数据）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4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运算结果</a:t>
            </a:r>
          </a:p>
        </p:txBody>
      </p:sp>
      <p:pic>
        <p:nvPicPr>
          <p:cNvPr id="395" name="19261559710846_.pic_hd.jpg" descr="19261559710846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428" y="1153395"/>
            <a:ext cx="1080114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02 </a:t>
            </a:r>
            <a:r>
              <a:t>stap++扩充内容</a:t>
            </a:r>
          </a:p>
        </p:txBody>
      </p:sp>
      <p:sp>
        <p:nvSpPr>
          <p:cNvPr id="398" name="TextBox 7"/>
          <p:cNvSpPr txBox="1"/>
          <p:nvPr/>
        </p:nvSpPr>
        <p:spPr>
          <a:xfrm>
            <a:off x="3901628" y="2330412"/>
            <a:ext cx="438874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02 </a:t>
            </a:r>
            <a:r>
              <a:t>stap++扩充内容</a:t>
            </a:r>
          </a:p>
        </p:txBody>
      </p:sp>
      <p:sp>
        <p:nvSpPr>
          <p:cNvPr id="399" name="Straight Connector 17"/>
          <p:cNvSpPr/>
          <p:nvPr/>
        </p:nvSpPr>
        <p:spPr>
          <a:xfrm>
            <a:off x="3935151" y="3187272"/>
            <a:ext cx="2996961" cy="1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0" name="TextBox 9"/>
          <p:cNvSpPr txBox="1"/>
          <p:nvPr/>
        </p:nvSpPr>
        <p:spPr>
          <a:xfrm>
            <a:off x="3935151" y="3332933"/>
            <a:ext cx="2996961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Timoshenko Beam单元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稀疏矩阵求解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超参元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无限</a:t>
            </a:r>
            <a:r>
              <a:t>单元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连接单元</a:t>
            </a:r>
          </a:p>
        </p:txBody>
      </p:sp>
      <p:sp>
        <p:nvSpPr>
          <p:cNvPr id="401" name="灯片编号占位符 5"/>
          <p:cNvSpPr txBox="1"/>
          <p:nvPr>
            <p:ph type="sldNum" sz="quarter" idx="2"/>
          </p:nvPr>
        </p:nvSpPr>
        <p:spPr>
          <a:xfrm>
            <a:off x="11240135" y="6372551"/>
            <a:ext cx="342266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灯片编号占位符 1"/>
          <p:cNvSpPr txBox="1"/>
          <p:nvPr>
            <p:ph type="sldNum" sz="quarter" idx="4294967295"/>
          </p:nvPr>
        </p:nvSpPr>
        <p:spPr>
          <a:xfrm>
            <a:off x="11398342" y="6448752"/>
            <a:ext cx="184059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404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02 </a:t>
            </a:r>
            <a:r>
              <a:t>stap++扩充内容</a:t>
            </a:r>
          </a:p>
          <a:p>
            <a:pPr defTabSz="472616">
              <a:defRPr sz="2900"/>
            </a:pPr>
            <a:r>
              <a:t>Timoshenko Beam单元</a:t>
            </a:r>
          </a:p>
        </p:txBody>
      </p:sp>
      <p:sp>
        <p:nvSpPr>
          <p:cNvPr id="405" name="文本框 2"/>
          <p:cNvSpPr txBox="1"/>
          <p:nvPr/>
        </p:nvSpPr>
        <p:spPr>
          <a:xfrm>
            <a:off x="6270171" y="1950579"/>
            <a:ext cx="5312231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采取位移转角一致插值：</a:t>
            </a:r>
          </a:p>
          <a:p>
            <a:pPr/>
            <a:r>
              <a:t>在欧拉伯努利梁的基础上直接修正</a:t>
            </a:r>
          </a:p>
          <a:p>
            <a:pPr/>
          </a:p>
          <a:p>
            <a:pPr/>
            <a:r>
              <a:t>b</a:t>
            </a:r>
            <a:r>
              <a:t>为剪切附加项，矩形截面梁</a:t>
            </a:r>
            <a:r>
              <a:t>k=1.2</a:t>
            </a:r>
          </a:p>
        </p:txBody>
      </p:sp>
      <p:sp>
        <p:nvSpPr>
          <p:cNvPr id="406" name="文本框 7"/>
          <p:cNvSpPr txBox="1"/>
          <p:nvPr/>
        </p:nvSpPr>
        <p:spPr>
          <a:xfrm>
            <a:off x="6270171" y="4430498"/>
            <a:ext cx="441425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完备三阶形函数，四阶收敛精度</a:t>
            </a:r>
          </a:p>
          <a:p>
            <a:pPr/>
            <a:r>
              <a:t>实际收敛率达到</a:t>
            </a:r>
            <a:r>
              <a:t>3.8</a:t>
            </a:r>
          </a:p>
        </p:txBody>
      </p:sp>
      <p:pic>
        <p:nvPicPr>
          <p:cNvPr id="407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243" y="1202021"/>
            <a:ext cx="5247285" cy="2697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5304" y="3958209"/>
            <a:ext cx="3122160" cy="234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灯片编号占位符 1"/>
          <p:cNvSpPr txBox="1"/>
          <p:nvPr>
            <p:ph type="sldNum" sz="quarter" idx="4294967295"/>
          </p:nvPr>
        </p:nvSpPr>
        <p:spPr>
          <a:xfrm>
            <a:off x="11398338" y="6448751"/>
            <a:ext cx="18406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411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02 stap++</a:t>
            </a:r>
            <a:r>
              <a:t>扩充</a:t>
            </a:r>
            <a:r>
              <a:t>内容</a:t>
            </a:r>
          </a:p>
          <a:p>
            <a:pPr defTabSz="472616">
              <a:defRPr sz="2900"/>
            </a:pPr>
            <a:r>
              <a:t>稀疏矩阵求解</a:t>
            </a:r>
          </a:p>
        </p:txBody>
      </p:sp>
      <p:sp>
        <p:nvSpPr>
          <p:cNvPr id="412" name="文本框 1"/>
          <p:cNvSpPr txBox="1"/>
          <p:nvPr/>
        </p:nvSpPr>
        <p:spPr>
          <a:xfrm>
            <a:off x="888273" y="1872343"/>
            <a:ext cx="9361715" cy="311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稀疏矩阵求解器</a:t>
            </a:r>
          </a:p>
          <a:p>
            <a:pPr/>
            <a:r>
              <a:t>MKL-PARDISO</a:t>
            </a:r>
            <a:r>
              <a:t>：</a:t>
            </a:r>
            <a:r>
              <a:t>MKL_NUM_THREADS=8</a:t>
            </a:r>
          </a:p>
          <a:p>
            <a:pPr/>
          </a:p>
          <a:p>
            <a:pPr/>
            <a:r>
              <a:t>将矩阵的存储格式替换为</a:t>
            </a:r>
            <a:r>
              <a:t>CSR</a:t>
            </a:r>
            <a:r>
              <a:t>（</a:t>
            </a:r>
            <a:r>
              <a:t>Compressed Row</a:t>
            </a:r>
            <a:r>
              <a:t>）格式：</a:t>
            </a:r>
          </a:p>
          <a:p>
            <a:pPr/>
            <a:r>
              <a:t>需要计算</a:t>
            </a:r>
            <a:r>
              <a:t>Rowindex</a:t>
            </a:r>
          </a:p>
          <a:p>
            <a:pPr/>
            <a:r>
              <a:t>&lt;vector&gt;</a:t>
            </a:r>
            <a:r>
              <a:t>存储</a:t>
            </a:r>
            <a:r>
              <a:t>column</a:t>
            </a:r>
            <a:r>
              <a:t>，重排速度快，占用内存少</a:t>
            </a:r>
          </a:p>
          <a:p>
            <a:pPr/>
          </a:p>
          <a:p>
            <a:pPr/>
            <a:r>
              <a:t>链接</a:t>
            </a:r>
            <a:r>
              <a:t>MKL</a:t>
            </a:r>
            <a:r>
              <a:t>库较为方便，尝试链接</a:t>
            </a:r>
            <a:r>
              <a:t>PARDISO</a:t>
            </a:r>
            <a:r>
              <a:t>自己的文件，但未成功</a:t>
            </a:r>
          </a:p>
          <a:p>
            <a:pPr/>
          </a:p>
          <a:p>
            <a:pPr/>
            <a:r>
              <a:t>稀疏矩阵求解器在数量级层面上加快了运算的速度，同时矩阵的存储格式压缩了所占空间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幻灯片编号"/>
          <p:cNvSpPr txBox="1"/>
          <p:nvPr>
            <p:ph type="sldNum" sz="quarter" idx="2"/>
          </p:nvPr>
        </p:nvSpPr>
        <p:spPr>
          <a:xfrm>
            <a:off x="11438299" y="6448751"/>
            <a:ext cx="144102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目录"/>
          <p:cNvSpPr txBox="1"/>
          <p:nvPr/>
        </p:nvSpPr>
        <p:spPr>
          <a:xfrm>
            <a:off x="5408929" y="1105994"/>
            <a:ext cx="1374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5000"/>
            </a:lvl1pPr>
          </a:lstStyle>
          <a:p>
            <a:pPr/>
            <a:r>
              <a:t>目录</a:t>
            </a:r>
          </a:p>
        </p:txBody>
      </p:sp>
      <p:sp>
        <p:nvSpPr>
          <p:cNvPr id="208" name="01 stap++基本内容…"/>
          <p:cNvSpPr txBox="1"/>
          <p:nvPr/>
        </p:nvSpPr>
        <p:spPr>
          <a:xfrm>
            <a:off x="4545652" y="2367279"/>
            <a:ext cx="3156606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/>
            </a:pPr>
            <a:r>
              <a:t>01 stap++基本内容</a:t>
            </a:r>
          </a:p>
          <a:p>
            <a:pPr>
              <a:defRPr sz="2800"/>
            </a:pPr>
            <a:r>
              <a:t>02 stap++扩充内容</a:t>
            </a:r>
          </a:p>
          <a:p>
            <a:pPr>
              <a:defRPr sz="2800"/>
            </a:pPr>
            <a:r>
              <a:t>03 桥梁竞赛</a:t>
            </a:r>
          </a:p>
          <a:p>
            <a:pPr>
              <a:defRPr sz="2800"/>
            </a:pPr>
            <a:r>
              <a:t>04 总结及展望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8420" y="4379054"/>
            <a:ext cx="3063558" cy="2297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61" y="2097916"/>
            <a:ext cx="2583376" cy="1623523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02 stap++扩充内容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超参元</a:t>
            </a:r>
          </a:p>
        </p:txBody>
      </p:sp>
      <p:sp>
        <p:nvSpPr>
          <p:cNvPr id="417" name="文本框 3"/>
          <p:cNvSpPr txBox="1"/>
          <p:nvPr/>
        </p:nvSpPr>
        <p:spPr>
          <a:xfrm>
            <a:off x="215899" y="1216062"/>
            <a:ext cx="27770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刚度阵构建：</a:t>
            </a:r>
          </a:p>
        </p:txBody>
      </p:sp>
      <p:sp>
        <p:nvSpPr>
          <p:cNvPr id="418" name="文本框 4"/>
          <p:cNvSpPr txBox="1"/>
          <p:nvPr/>
        </p:nvSpPr>
        <p:spPr>
          <a:xfrm>
            <a:off x="7360601" y="1216062"/>
            <a:ext cx="39962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/>
            </a:pPr>
            <a:r>
              <a:t>应力计算</a:t>
            </a:r>
            <a:r>
              <a:t>&amp;Mises</a:t>
            </a:r>
            <a:r>
              <a:t>应力输出：</a:t>
            </a:r>
          </a:p>
        </p:txBody>
      </p:sp>
      <p:sp>
        <p:nvSpPr>
          <p:cNvPr id="419" name="文本框 5"/>
          <p:cNvSpPr txBox="1"/>
          <p:nvPr/>
        </p:nvSpPr>
        <p:spPr>
          <a:xfrm>
            <a:off x="226167" y="3997440"/>
            <a:ext cx="259080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收敛率测试：</a:t>
            </a:r>
          </a:p>
        </p:txBody>
      </p:sp>
      <p:sp>
        <p:nvSpPr>
          <p:cNvPr id="420" name="文本框 6"/>
          <p:cNvSpPr txBox="1"/>
          <p:nvPr/>
        </p:nvSpPr>
        <p:spPr>
          <a:xfrm>
            <a:off x="5481689" y="3927971"/>
            <a:ext cx="216651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/>
            </a:lvl1pPr>
          </a:lstStyle>
          <a:p>
            <a:pPr/>
            <a:r>
              <a:t>与理论结果比较：</a:t>
            </a:r>
          </a:p>
        </p:txBody>
      </p:sp>
      <p:sp>
        <p:nvSpPr>
          <p:cNvPr id="421" name="文本框 7"/>
          <p:cNvSpPr txBox="1"/>
          <p:nvPr/>
        </p:nvSpPr>
        <p:spPr>
          <a:xfrm>
            <a:off x="93761" y="1617572"/>
            <a:ext cx="254118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母单元：</a:t>
            </a:r>
          </a:p>
        </p:txBody>
      </p:sp>
      <p:sp>
        <p:nvSpPr>
          <p:cNvPr id="422" name="文本框 36"/>
          <p:cNvSpPr txBox="1"/>
          <p:nvPr/>
        </p:nvSpPr>
        <p:spPr>
          <a:xfrm>
            <a:off x="1895537" y="1374663"/>
            <a:ext cx="4667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（只需给定</a:t>
            </a:r>
            <a:r>
              <a:t>1</a:t>
            </a:r>
            <a:r>
              <a:t>，</a:t>
            </a:r>
            <a:r>
              <a:t>2</a:t>
            </a:r>
            <a:r>
              <a:t>，</a:t>
            </a:r>
            <a:r>
              <a:t>3</a:t>
            </a:r>
            <a:r>
              <a:t>，</a:t>
            </a:r>
            <a:r>
              <a:t>4</a:t>
            </a:r>
            <a:r>
              <a:t>节点的坐标）</a:t>
            </a:r>
          </a:p>
        </p:txBody>
      </p:sp>
      <p:sp>
        <p:nvSpPr>
          <p:cNvPr id="423" name="文本框 37"/>
          <p:cNvSpPr txBox="1"/>
          <p:nvPr/>
        </p:nvSpPr>
        <p:spPr>
          <a:xfrm>
            <a:off x="3564218" y="1622730"/>
            <a:ext cx="1298823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  <m:e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nary>
                </m:oMath>
              </m:oMathPara>
            </a14:m>
          </a:p>
        </p:txBody>
      </p:sp>
      <p:sp>
        <p:nvSpPr>
          <p:cNvPr id="424" name="文本框 38"/>
          <p:cNvSpPr txBox="1"/>
          <p:nvPr/>
        </p:nvSpPr>
        <p:spPr>
          <a:xfrm>
            <a:off x="2493279" y="1813431"/>
            <a:ext cx="113347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坐标插值：</a:t>
            </a:r>
          </a:p>
        </p:txBody>
      </p:sp>
      <p:pic>
        <p:nvPicPr>
          <p:cNvPr id="425" name="图片 41" descr="图片 4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7065" y="2559862"/>
            <a:ext cx="1719379" cy="77622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文本框 42"/>
          <p:cNvSpPr txBox="1"/>
          <p:nvPr/>
        </p:nvSpPr>
        <p:spPr>
          <a:xfrm>
            <a:off x="5853047" y="1622730"/>
            <a:ext cx="1266584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𝑢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  <m:e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nary>
                </m:oMath>
              </m:oMathPara>
            </a14:m>
          </a:p>
        </p:txBody>
      </p:sp>
      <p:sp>
        <p:nvSpPr>
          <p:cNvPr id="427" name="文本框 43"/>
          <p:cNvSpPr txBox="1"/>
          <p:nvPr/>
        </p:nvSpPr>
        <p:spPr>
          <a:xfrm>
            <a:off x="4856710" y="1813431"/>
            <a:ext cx="113347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位移插值：</a:t>
            </a:r>
          </a:p>
        </p:txBody>
      </p:sp>
      <p:sp>
        <p:nvSpPr>
          <p:cNvPr id="428" name="右箭头 44"/>
          <p:cNvSpPr/>
          <p:nvPr/>
        </p:nvSpPr>
        <p:spPr>
          <a:xfrm rot="5400000">
            <a:off x="3754540" y="2273703"/>
            <a:ext cx="276674" cy="258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29" name="右箭头 45"/>
          <p:cNvSpPr/>
          <p:nvPr/>
        </p:nvSpPr>
        <p:spPr>
          <a:xfrm rot="5400000">
            <a:off x="5842884" y="2278452"/>
            <a:ext cx="276674" cy="258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30" name="图片 46" descr="图片 4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6765" y="2559862"/>
            <a:ext cx="1545960" cy="852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图片 47" descr="图片 4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0858" y="3429474"/>
            <a:ext cx="2928886" cy="518188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文本框 39"/>
          <p:cNvSpPr txBox="1"/>
          <p:nvPr/>
        </p:nvSpPr>
        <p:spPr>
          <a:xfrm>
            <a:off x="5875132" y="3519292"/>
            <a:ext cx="126322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9</a:t>
            </a:r>
            <a:r>
              <a:t>点高斯积分</a:t>
            </a:r>
          </a:p>
        </p:txBody>
      </p:sp>
      <p:graphicFrame>
        <p:nvGraphicFramePr>
          <p:cNvPr id="433" name="表格 49"/>
          <p:cNvGraphicFramePr/>
          <p:nvPr/>
        </p:nvGraphicFramePr>
        <p:xfrm>
          <a:off x="5481689" y="4489455"/>
          <a:ext cx="3140793" cy="18542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742082"/>
                <a:gridCol w="1145966"/>
                <a:gridCol w="1252744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单元数</a:t>
                      </a:r>
                      <a:r>
                        <a:t>n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A</a:t>
                      </a:r>
                      <a:r>
                        <a:t>点位移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00">
                          <a:solidFill>
                            <a:srgbClr val="FFFFFF"/>
                          </a:solidFill>
                        </a:rPr>
                        <a:t>理论值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-1.0594787e-06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  <a:r>
                        <a:t>-1.333333e-06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-1.3287469e-06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-1.3332561e-06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-1.3333317e-06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434" name="文本框 48"/>
          <p:cNvSpPr txBox="1"/>
          <p:nvPr/>
        </p:nvSpPr>
        <p:spPr>
          <a:xfrm>
            <a:off x="7648203" y="1686299"/>
            <a:ext cx="375134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依次输出</a:t>
            </a:r>
            <a:r>
              <a:t>9</a:t>
            </a:r>
            <a:r>
              <a:t>个高斯点的应力：</a:t>
            </a:r>
          </a:p>
        </p:txBody>
      </p:sp>
      <p:sp>
        <p:nvSpPr>
          <p:cNvPr id="435" name="文本框 52"/>
          <p:cNvSpPr txBox="1"/>
          <p:nvPr/>
        </p:nvSpPr>
        <p:spPr>
          <a:xfrm>
            <a:off x="8501433" y="1953706"/>
            <a:ext cx="2143754" cy="499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𝑛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rad>
                    <m:ra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e>
                  </m:rad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</m:t>
                  </m:r>
                  <m:rad>
                    <m:ra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e>
                  </m:rad>
                </m:oMath>
              </m:oMathPara>
            </a14:m>
            <a:endParaRPr sz="1600"/>
          </a:p>
        </p:txBody>
      </p:sp>
      <p:sp>
        <p:nvSpPr>
          <p:cNvPr id="436" name="矩形 53"/>
          <p:cNvSpPr/>
          <p:nvPr/>
        </p:nvSpPr>
        <p:spPr>
          <a:xfrm>
            <a:off x="1050447" y="4845198"/>
            <a:ext cx="1716617" cy="13653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37" name="矩形 55"/>
          <p:cNvSpPr/>
          <p:nvPr/>
        </p:nvSpPr>
        <p:spPr>
          <a:xfrm>
            <a:off x="388238" y="4522196"/>
            <a:ext cx="657226" cy="2042438"/>
          </a:xfrm>
          <a:prstGeom prst="rect">
            <a:avLst/>
          </a:prstGeom>
          <a:solidFill>
            <a:srgbClr val="D9D9D9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38" name="直接箭头连接符 57"/>
          <p:cNvSpPr/>
          <p:nvPr/>
        </p:nvSpPr>
        <p:spPr>
          <a:xfrm flipH="1">
            <a:off x="2860858" y="500062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直接箭头连接符 60"/>
          <p:cNvSpPr/>
          <p:nvPr/>
        </p:nvSpPr>
        <p:spPr>
          <a:xfrm flipH="1">
            <a:off x="2860858" y="5219700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0" name="直接箭头连接符 61"/>
          <p:cNvSpPr/>
          <p:nvPr/>
        </p:nvSpPr>
        <p:spPr>
          <a:xfrm flipH="1">
            <a:off x="2860858" y="5410200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1" name="直接箭头连接符 62"/>
          <p:cNvSpPr/>
          <p:nvPr/>
        </p:nvSpPr>
        <p:spPr>
          <a:xfrm flipH="1">
            <a:off x="2860858" y="559117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2" name="直接箭头连接符 63"/>
          <p:cNvSpPr/>
          <p:nvPr/>
        </p:nvSpPr>
        <p:spPr>
          <a:xfrm flipH="1">
            <a:off x="2860858" y="5753100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3" name="直接箭头连接符 64"/>
          <p:cNvSpPr/>
          <p:nvPr/>
        </p:nvSpPr>
        <p:spPr>
          <a:xfrm flipH="1">
            <a:off x="2860858" y="593407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4" name="直接箭头连接符 65"/>
          <p:cNvSpPr/>
          <p:nvPr/>
        </p:nvSpPr>
        <p:spPr>
          <a:xfrm flipH="1">
            <a:off x="2860858" y="610552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5" name="文本框 58"/>
          <p:cNvSpPr txBox="1"/>
          <p:nvPr/>
        </p:nvSpPr>
        <p:spPr>
          <a:xfrm>
            <a:off x="2960270" y="4546946"/>
            <a:ext cx="636811" cy="1579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𝜎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20</m:t>
                  </m:r>
                </m:oMath>
              </m:oMathPara>
            </a14:m>
          </a:p>
        </p:txBody>
      </p:sp>
      <p:sp>
        <p:nvSpPr>
          <p:cNvPr id="446" name="矩形 67"/>
          <p:cNvSpPr txBox="1"/>
          <p:nvPr/>
        </p:nvSpPr>
        <p:spPr>
          <a:xfrm>
            <a:off x="1801941" y="5852309"/>
            <a:ext cx="238203" cy="1531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𝑊</m:t>
                  </m:r>
                </m:oMath>
              </m:oMathPara>
            </a14:m>
          </a:p>
        </p:txBody>
      </p:sp>
      <p:sp>
        <p:nvSpPr>
          <p:cNvPr id="447" name="矩形 68"/>
          <p:cNvSpPr txBox="1"/>
          <p:nvPr/>
        </p:nvSpPr>
        <p:spPr>
          <a:xfrm>
            <a:off x="2562673" y="5574241"/>
            <a:ext cx="144248" cy="1495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𝐿</m:t>
                  </m:r>
                </m:oMath>
              </m:oMathPara>
            </a14:m>
          </a:p>
        </p:txBody>
      </p:sp>
      <p:sp>
        <p:nvSpPr>
          <p:cNvPr id="448" name="文本框 69"/>
          <p:cNvSpPr txBox="1"/>
          <p:nvPr/>
        </p:nvSpPr>
        <p:spPr>
          <a:xfrm>
            <a:off x="8989208" y="2773545"/>
            <a:ext cx="1293720" cy="2501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𝑫</m:t>
                  </m:r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e>
                  </m:d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</m:oMath>
              </m:oMathPara>
            </a14:m>
            <a:endParaRPr sz="1600"/>
          </a:p>
        </p:txBody>
      </p:sp>
      <p:sp>
        <p:nvSpPr>
          <p:cNvPr id="449" name="矩形 70"/>
          <p:cNvSpPr txBox="1"/>
          <p:nvPr/>
        </p:nvSpPr>
        <p:spPr>
          <a:xfrm>
            <a:off x="8763872" y="3109047"/>
            <a:ext cx="2038990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den>
                  </m:f>
                  <m:nary>
                    <m:nary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  <m:e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  <m:sup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p>
                          </m:sSubSup>
                        </m:e>
                      </m:d>
                    </m:e>
                  </m:nary>
                </m:oMath>
              </m:oMathPara>
            </a14:m>
          </a:p>
        </p:txBody>
      </p:sp>
      <p:sp>
        <p:nvSpPr>
          <p:cNvPr id="450" name="文本框 71"/>
          <p:cNvSpPr txBox="1"/>
          <p:nvPr/>
        </p:nvSpPr>
        <p:spPr>
          <a:xfrm>
            <a:off x="7360601" y="3941028"/>
            <a:ext cx="485284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问题：不需要坐标的节点仍然需要写入到输入文件中</a:t>
            </a:r>
          </a:p>
        </p:txBody>
      </p:sp>
      <p:sp>
        <p:nvSpPr>
          <p:cNvPr id="451" name="椭圆 74"/>
          <p:cNvSpPr/>
          <p:nvPr/>
        </p:nvSpPr>
        <p:spPr>
          <a:xfrm>
            <a:off x="2741603" y="5410200"/>
            <a:ext cx="57961" cy="857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52" name="文本框 75"/>
          <p:cNvSpPr txBox="1"/>
          <p:nvPr/>
        </p:nvSpPr>
        <p:spPr>
          <a:xfrm>
            <a:off x="2414161" y="5148764"/>
            <a:ext cx="148819" cy="1527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𝐴</m:t>
                  </m:r>
                </m:oMath>
              </m:oMathPara>
            </a14:m>
          </a:p>
        </p:txBody>
      </p:sp>
      <p:sp>
        <p:nvSpPr>
          <p:cNvPr id="453" name="文本框 77"/>
          <p:cNvSpPr txBox="1"/>
          <p:nvPr/>
        </p:nvSpPr>
        <p:spPr>
          <a:xfrm>
            <a:off x="10302033" y="4877918"/>
            <a:ext cx="799220" cy="19934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2.95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2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9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8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2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1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5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4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Class="entr" nodeType="after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Class="entr" nodeType="afterEffect" presetSubtype="4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5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Class="entr" nodeType="afterEffect" presetSubtype="4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9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Class="entr" nodeType="afterEffect" presetSubtype="4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3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Class="entr" nodeType="afterEffect" presetSubtype="4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Class="entr" nodeType="afterEffect" presetSubtype="4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1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Class="entr" nodeType="after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27" presetClass="entr" nodeType="afterEffect" presetSubtype="4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9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Class="entr" nodeType="afterEffect" presetSubtype="4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Class="entr" nodeType="afterEffect" presetSubtype="4" presetID="2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Class="entr" nodeType="click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2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4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Class="entr" nodeType="click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9" grpId="23"/>
      <p:bldP build="whole" bldLvl="1" animBg="1" rev="0" advAuto="0" spid="443" grpId="27"/>
      <p:bldP build="whole" bldLvl="1" animBg="1" rev="0" advAuto="0" spid="445" grpId="29"/>
      <p:bldP build="whole" bldLvl="1" animBg="1" rev="0" advAuto="0" spid="434" grpId="16"/>
      <p:bldP build="whole" bldLvl="1" animBg="1" rev="0" advAuto="0" spid="438" grpId="22"/>
      <p:bldP build="whole" bldLvl="1" animBg="1" rev="0" advAuto="0" spid="449" grpId="19"/>
      <p:bldP build="whole" bldLvl="1" animBg="1" rev="0" advAuto="0" spid="426" grpId="8"/>
      <p:bldP build="whole" bldLvl="1" animBg="1" rev="0" advAuto="0" spid="450" grpId="39"/>
      <p:bldP build="whole" bldLvl="1" animBg="1" rev="0" advAuto="0" spid="417" grpId="1"/>
      <p:bldP build="whole" bldLvl="1" animBg="1" rev="0" advAuto="0" spid="451" grpId="34"/>
      <p:bldP build="whole" bldLvl="1" animBg="1" rev="0" advAuto="0" spid="414" grpId="37"/>
      <p:bldP build="whole" bldLvl="1" animBg="1" rev="0" advAuto="0" spid="421" grpId="2"/>
      <p:bldP build="whole" bldLvl="1" animBg="1" rev="0" advAuto="0" spid="447" grpId="31"/>
      <p:bldP build="whole" bldLvl="1" animBg="1" rev="0" advAuto="0" spid="437" grpId="21"/>
      <p:bldP build="whole" bldLvl="1" animBg="1" rev="0" advAuto="0" spid="433" grpId="36"/>
      <p:bldP build="whole" bldLvl="1" animBg="1" rev="0" advAuto="0" spid="453" grpId="38"/>
      <p:bldP build="whole" bldLvl="1" animBg="1" rev="0" advAuto="0" spid="427" grpId="7"/>
      <p:bldP build="whole" bldLvl="1" animBg="1" rev="0" advAuto="0" spid="441" grpId="25"/>
      <p:bldP build="whole" bldLvl="1" animBg="1" rev="0" advAuto="0" spid="429" grpId="11"/>
      <p:bldP build="whole" bldLvl="1" animBg="1" rev="0" advAuto="0" spid="420" grpId="35"/>
      <p:bldP build="whole" bldLvl="1" animBg="1" rev="0" advAuto="0" spid="436" grpId="20"/>
      <p:bldP build="whole" bldLvl="1" animBg="1" rev="0" advAuto="0" spid="448" grpId="18"/>
      <p:bldP build="whole" bldLvl="1" animBg="1" rev="0" advAuto="0" spid="424" grpId="5"/>
      <p:bldP build="whole" bldLvl="1" animBg="1" rev="0" advAuto="0" spid="422" grpId="4"/>
      <p:bldP build="whole" bldLvl="1" animBg="1" rev="0" advAuto="0" spid="440" grpId="24"/>
      <p:bldP build="whole" bldLvl="1" animBg="1" rev="0" advAuto="0" spid="430" grpId="10"/>
      <p:bldP build="whole" bldLvl="1" animBg="1" rev="0" advAuto="0" spid="435" grpId="17"/>
      <p:bldP build="whole" bldLvl="1" animBg="1" rev="0" advAuto="0" spid="444" grpId="28"/>
      <p:bldP build="whole" bldLvl="1" animBg="1" rev="0" advAuto="0" spid="418" grpId="15"/>
      <p:bldP build="whole" bldLvl="1" animBg="1" rev="0" advAuto="0" spid="446" grpId="30"/>
      <p:bldP build="whole" bldLvl="1" animBg="1" rev="0" advAuto="0" spid="419" grpId="32"/>
      <p:bldP build="whole" bldLvl="1" animBg="1" rev="0" advAuto="0" spid="425" grpId="12"/>
      <p:bldP build="whole" bldLvl="1" animBg="1" rev="0" advAuto="0" spid="432" grpId="14"/>
      <p:bldP build="whole" bldLvl="1" animBg="1" rev="0" advAuto="0" spid="442" grpId="26"/>
      <p:bldP build="whole" bldLvl="1" animBg="1" rev="0" advAuto="0" spid="452" grpId="33"/>
      <p:bldP build="whole" bldLvl="1" animBg="1" rev="0" advAuto="0" spid="415" grpId="3"/>
      <p:bldP build="whole" bldLvl="1" animBg="1" rev="0" advAuto="0" spid="423" grpId="6"/>
      <p:bldP build="whole" bldLvl="1" animBg="1" rev="0" advAuto="0" spid="428" grpId="9"/>
      <p:bldP build="whole" bldLvl="1" animBg="1" rev="0" advAuto="0" spid="431" grpId="1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02 stap++扩充内容</a:t>
            </a:r>
          </a:p>
          <a:p>
            <a:pPr defTabSz="472616">
              <a:defRPr sz="2900"/>
            </a:pPr>
            <a:r>
              <a:t>无限单元</a:t>
            </a:r>
          </a:p>
        </p:txBody>
      </p:sp>
      <p:sp>
        <p:nvSpPr>
          <p:cNvPr id="456" name="文本框 3"/>
          <p:cNvSpPr txBox="1"/>
          <p:nvPr/>
        </p:nvSpPr>
        <p:spPr>
          <a:xfrm>
            <a:off x="253999" y="1337732"/>
            <a:ext cx="27770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刚度阵构建：</a:t>
            </a:r>
          </a:p>
        </p:txBody>
      </p:sp>
      <p:pic>
        <p:nvPicPr>
          <p:cNvPr id="457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806069"/>
            <a:ext cx="6762750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矩形 2"/>
          <p:cNvSpPr/>
          <p:nvPr/>
        </p:nvSpPr>
        <p:spPr>
          <a:xfrm>
            <a:off x="668125" y="1806069"/>
            <a:ext cx="1151150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59" name="矩形 9"/>
          <p:cNvSpPr/>
          <p:nvPr/>
        </p:nvSpPr>
        <p:spPr>
          <a:xfrm>
            <a:off x="2242926" y="1806069"/>
            <a:ext cx="1151150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60" name="矩形 10"/>
          <p:cNvSpPr/>
          <p:nvPr/>
        </p:nvSpPr>
        <p:spPr>
          <a:xfrm>
            <a:off x="3872758" y="1806069"/>
            <a:ext cx="1151150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61" name="矩形 11"/>
          <p:cNvSpPr/>
          <p:nvPr/>
        </p:nvSpPr>
        <p:spPr>
          <a:xfrm>
            <a:off x="5502592" y="1806069"/>
            <a:ext cx="1174434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62" name="文本框 7"/>
          <p:cNvSpPr txBox="1"/>
          <p:nvPr/>
        </p:nvSpPr>
        <p:spPr>
          <a:xfrm>
            <a:off x="1038225" y="2263269"/>
            <a:ext cx="88201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463" name="文本框 13"/>
          <p:cNvSpPr txBox="1"/>
          <p:nvPr/>
        </p:nvSpPr>
        <p:spPr>
          <a:xfrm>
            <a:off x="2693564" y="2263269"/>
            <a:ext cx="8820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464" name="文本框 14"/>
          <p:cNvSpPr txBox="1"/>
          <p:nvPr/>
        </p:nvSpPr>
        <p:spPr>
          <a:xfrm>
            <a:off x="4299372" y="2263269"/>
            <a:ext cx="8820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465" name="文本框 15"/>
          <p:cNvSpPr txBox="1"/>
          <p:nvPr/>
        </p:nvSpPr>
        <p:spPr>
          <a:xfrm>
            <a:off x="5908780" y="2263269"/>
            <a:ext cx="8820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pic>
        <p:nvPicPr>
          <p:cNvPr id="466" name="图片 18" descr="图片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09666" y="1237361"/>
            <a:ext cx="3754914" cy="2988779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右箭头 20"/>
          <p:cNvSpPr/>
          <p:nvPr/>
        </p:nvSpPr>
        <p:spPr>
          <a:xfrm>
            <a:off x="1973078" y="3267076"/>
            <a:ext cx="450639" cy="2476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68" name="文本框 21"/>
          <p:cNvSpPr txBox="1"/>
          <p:nvPr/>
        </p:nvSpPr>
        <p:spPr>
          <a:xfrm>
            <a:off x="2955017" y="2639210"/>
            <a:ext cx="3121147" cy="15203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mr>
                      </m:m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["/>
                          <m:endChr m:val="]"/>
                        </m:dPr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𝐺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</p:txBody>
      </p:sp>
      <p:sp>
        <p:nvSpPr>
          <p:cNvPr id="469" name="下箭头 22"/>
          <p:cNvSpPr/>
          <p:nvPr/>
        </p:nvSpPr>
        <p:spPr>
          <a:xfrm>
            <a:off x="1127417" y="4531576"/>
            <a:ext cx="266014" cy="48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649"/>
                </a:moveTo>
                <a:lnTo>
                  <a:pt x="5400" y="15649"/>
                </a:lnTo>
                <a:lnTo>
                  <a:pt x="5400" y="0"/>
                </a:lnTo>
                <a:lnTo>
                  <a:pt x="16200" y="0"/>
                </a:lnTo>
                <a:lnTo>
                  <a:pt x="16200" y="15649"/>
                </a:lnTo>
                <a:lnTo>
                  <a:pt x="21600" y="1564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70" name="图片 28" descr="图片 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94" y="5268255"/>
            <a:ext cx="2473931" cy="1116872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文本框 30"/>
          <p:cNvSpPr txBox="1"/>
          <p:nvPr/>
        </p:nvSpPr>
        <p:spPr>
          <a:xfrm>
            <a:off x="3092068" y="4352550"/>
            <a:ext cx="1969103" cy="7229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72" name="文本框 31"/>
          <p:cNvSpPr txBox="1"/>
          <p:nvPr/>
        </p:nvSpPr>
        <p:spPr>
          <a:xfrm>
            <a:off x="2232978" y="1334397"/>
            <a:ext cx="472821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坐标插值关系与</a:t>
            </a:r>
            <a:r>
              <a:t>4Q</a:t>
            </a:r>
            <a:r>
              <a:t>有所不同</a:t>
            </a:r>
          </a:p>
        </p:txBody>
      </p:sp>
      <p:sp>
        <p:nvSpPr>
          <p:cNvPr id="473" name="文本框 34"/>
          <p:cNvSpPr txBox="1"/>
          <p:nvPr/>
        </p:nvSpPr>
        <p:spPr>
          <a:xfrm>
            <a:off x="5726840" y="4328781"/>
            <a:ext cx="1492219" cy="48282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</m:oMath>
              </m:oMathPara>
            </a14:m>
            <a:endParaRPr sz="1600"/>
          </a:p>
        </p:txBody>
      </p:sp>
      <p:sp>
        <p:nvSpPr>
          <p:cNvPr id="474" name="文本框 35"/>
          <p:cNvSpPr txBox="1"/>
          <p:nvPr/>
        </p:nvSpPr>
        <p:spPr>
          <a:xfrm>
            <a:off x="3194900" y="4952212"/>
            <a:ext cx="1763439" cy="7229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75" name="文本框 36"/>
          <p:cNvSpPr txBox="1"/>
          <p:nvPr/>
        </p:nvSpPr>
        <p:spPr>
          <a:xfrm>
            <a:off x="3048623" y="5551875"/>
            <a:ext cx="1969103" cy="7229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76" name="文本框 37"/>
          <p:cNvSpPr txBox="1"/>
          <p:nvPr/>
        </p:nvSpPr>
        <p:spPr>
          <a:xfrm>
            <a:off x="3218156" y="6174563"/>
            <a:ext cx="1763439" cy="7229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77" name="文本框 38"/>
          <p:cNvSpPr txBox="1"/>
          <p:nvPr/>
        </p:nvSpPr>
        <p:spPr>
          <a:xfrm>
            <a:off x="5515712" y="4937914"/>
            <a:ext cx="1889825" cy="5000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e>
                  </m:d>
                </m:oMath>
              </m:oMathPara>
            </a14:m>
            <a:endParaRPr sz="1600"/>
          </a:p>
        </p:txBody>
      </p:sp>
      <p:sp>
        <p:nvSpPr>
          <p:cNvPr id="478" name="文本框 39"/>
          <p:cNvSpPr txBox="1"/>
          <p:nvPr/>
        </p:nvSpPr>
        <p:spPr>
          <a:xfrm>
            <a:off x="5817541" y="5553888"/>
            <a:ext cx="1310817" cy="4848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</m:oMath>
              </m:oMathPara>
            </a14:m>
            <a:endParaRPr sz="1600"/>
          </a:p>
        </p:txBody>
      </p:sp>
      <p:sp>
        <p:nvSpPr>
          <p:cNvPr id="479" name="文本框 41"/>
          <p:cNvSpPr txBox="1"/>
          <p:nvPr/>
        </p:nvSpPr>
        <p:spPr>
          <a:xfrm>
            <a:off x="5425011" y="6105640"/>
            <a:ext cx="2071225" cy="5000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e>
                  </m:d>
                </m:oMath>
              </m:oMathPara>
            </a14:m>
            <a:endParaRPr sz="1600"/>
          </a:p>
        </p:txBody>
      </p:sp>
      <p:sp>
        <p:nvSpPr>
          <p:cNvPr id="480" name="矩形 42"/>
          <p:cNvSpPr/>
          <p:nvPr/>
        </p:nvSpPr>
        <p:spPr>
          <a:xfrm>
            <a:off x="3059800" y="4320501"/>
            <a:ext cx="4553638" cy="2430697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81" name="文本框 32"/>
          <p:cNvSpPr txBox="1"/>
          <p:nvPr/>
        </p:nvSpPr>
        <p:spPr>
          <a:xfrm>
            <a:off x="7934317" y="4305239"/>
            <a:ext cx="4023548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输入节点：</a:t>
            </a:r>
          </a:p>
          <a:p>
            <a:pPr algn="ctr">
              <a:defRPr sz="1600"/>
            </a:pPr>
            <a:r>
              <a:t>以连接边界（</a:t>
            </a:r>
            <a:r>
              <a:t>, </a:t>
            </a:r>
            <a:r>
              <a:t>）为中心的两侧节点</a:t>
            </a:r>
          </a:p>
        </p:txBody>
      </p:sp>
      <p:sp>
        <p:nvSpPr>
          <p:cNvPr id="482" name="下箭头 45"/>
          <p:cNvSpPr/>
          <p:nvPr/>
        </p:nvSpPr>
        <p:spPr>
          <a:xfrm>
            <a:off x="9787122" y="4890013"/>
            <a:ext cx="433203" cy="23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83" name="文本框 33"/>
          <p:cNvSpPr txBox="1"/>
          <p:nvPr/>
        </p:nvSpPr>
        <p:spPr>
          <a:xfrm>
            <a:off x="8033336" y="5124450"/>
            <a:ext cx="3886209" cy="65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/>
            </a:pPr>
            <a:r>
              <a:t>对于前处理增加了难度</a:t>
            </a:r>
          </a:p>
          <a:p>
            <a:pPr algn="ctr">
              <a:defRPr sz="1600"/>
            </a:pPr>
            <a:r>
              <a:t>（如何将网格划分和节点坐标对应起来）</a:t>
            </a:r>
          </a:p>
        </p:txBody>
      </p:sp>
      <p:sp>
        <p:nvSpPr>
          <p:cNvPr id="484" name="文本框 43"/>
          <p:cNvSpPr txBox="1"/>
          <p:nvPr/>
        </p:nvSpPr>
        <p:spPr>
          <a:xfrm>
            <a:off x="7934317" y="5758994"/>
            <a:ext cx="3997553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应力：</a:t>
            </a:r>
            <a:r>
              <a:t>4</a:t>
            </a:r>
            <a:r>
              <a:t>个高斯点的应力（</a:t>
            </a:r>
            <a:r>
              <a:t>4Q</a:t>
            </a:r>
            <a:r>
              <a:t>一致）</a:t>
            </a:r>
          </a:p>
        </p:txBody>
      </p:sp>
      <p:sp>
        <p:nvSpPr>
          <p:cNvPr id="485" name="文本框 48"/>
          <p:cNvSpPr txBox="1"/>
          <p:nvPr/>
        </p:nvSpPr>
        <p:spPr>
          <a:xfrm>
            <a:off x="7934317" y="6243754"/>
            <a:ext cx="441960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收敛率：</a:t>
            </a:r>
            <a:r>
              <a:t>1</a:t>
            </a:r>
            <a:r>
              <a:t>（</a:t>
            </a:r>
            <a:r>
              <a:t>4</a:t>
            </a:r>
            <a:r>
              <a:t>节点等参元，和</a:t>
            </a:r>
            <a:r>
              <a:t>4Q</a:t>
            </a:r>
            <a:r>
              <a:t>一致）</a:t>
            </a:r>
          </a:p>
        </p:txBody>
      </p:sp>
      <p:sp>
        <p:nvSpPr>
          <p:cNvPr id="486" name="方程"/>
          <p:cNvSpPr txBox="1"/>
          <p:nvPr/>
        </p:nvSpPr>
        <p:spPr>
          <a:xfrm>
            <a:off x="371022" y="2538463"/>
            <a:ext cx="1549217" cy="178107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eqArr>
                    <m:eqArr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eqArrPr>
                    <m:e>
                      <m:sSub>
                        <m:e>
                          <m:argPr>
                            <m:scrLvl m:val="0"/>
                          </m:argPr>
                          <m:bar>
                            <m:bar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pos m:val="top"/>
                            </m:barPr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ba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num>
                        <m:den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den>
                      </m:f>
                    </m:e>
                    <m:e>
                      <m:sSub>
                        <m:e>
                          <m:argPr>
                            <m:scrLvl m:val="0"/>
                          </m:argPr>
                          <m:bar>
                            <m:bar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pos m:val="top"/>
                            </m:barPr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ba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num>
                        <m:den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den>
                      </m:f>
                    </m:e>
                    <m:e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3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1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5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8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1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4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Class="entr" nodeType="after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2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Class="entr" nodeType="after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6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Class="entr" nodeType="after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0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Class="entr" nodeType="afterEffect" presetSubtype="4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4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Class="entr" nodeType="afterEffect" presetSubtype="4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8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entr" nodeType="clickEffect" presetSubtype="4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3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clickEffect" presetSubtype="4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8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4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Class="entr" nodeType="clickEffect" presetSubtype="4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Class="entr" nodeType="afterEffect" presetSubtype="4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6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6" grpId="23"/>
      <p:bldP build="whole" bldLvl="1" animBg="1" rev="0" advAuto="0" spid="459" grpId="6"/>
      <p:bldP build="whole" bldLvl="1" animBg="1" rev="0" advAuto="0" spid="465" grpId="12"/>
      <p:bldP build="whole" bldLvl="1" animBg="1" rev="0" advAuto="0" spid="479" grpId="25"/>
      <p:bldP build="whole" bldLvl="1" animBg="1" rev="0" advAuto="0" spid="458" grpId="5"/>
      <p:bldP build="whole" bldLvl="1" animBg="1" rev="0" advAuto="0" spid="473" grpId="20"/>
      <p:bldP build="whole" bldLvl="1" animBg="1" rev="0" advAuto="0" spid="466" grpId="2"/>
      <p:bldP build="whole" bldLvl="1" animBg="1" rev="0" advAuto="0" spid="456" grpId="1"/>
      <p:bldP build="whole" bldLvl="1" animBg="1" rev="0" advAuto="0" spid="457" grpId="3"/>
      <p:bldP build="whole" bldLvl="1" animBg="1" rev="0" advAuto="0" spid="475" grpId="22"/>
      <p:bldP build="whole" bldLvl="1" animBg="1" rev="0" advAuto="0" spid="463" grpId="10"/>
      <p:bldP build="whole" bldLvl="1" animBg="1" rev="0" advAuto="0" spid="470" grpId="16"/>
      <p:bldP build="whole" bldLvl="1" animBg="1" rev="0" advAuto="0" spid="486" grpId="13"/>
      <p:bldP build="whole" bldLvl="1" animBg="1" rev="0" advAuto="0" spid="480" grpId="26"/>
      <p:bldP build="whole" bldLvl="1" animBg="1" rev="0" advAuto="0" spid="481" grpId="27"/>
      <p:bldP build="whole" bldLvl="1" animBg="1" rev="0" advAuto="0" spid="485" grpId="31"/>
      <p:bldP build="whole" bldLvl="1" animBg="1" rev="0" advAuto="0" spid="484" grpId="30"/>
      <p:bldP build="whole" bldLvl="1" animBg="1" rev="0" advAuto="0" spid="482" grpId="28"/>
      <p:bldP build="whole" bldLvl="1" animBg="1" rev="0" advAuto="0" spid="464" grpId="11"/>
      <p:bldP build="whole" bldLvl="1" animBg="1" rev="0" advAuto="0" spid="472" grpId="4"/>
      <p:bldP build="whole" bldLvl="1" animBg="1" rev="0" advAuto="0" spid="483" grpId="29"/>
      <p:bldP build="whole" bldLvl="1" animBg="1" rev="0" advAuto="0" spid="468" grpId="17"/>
      <p:bldP build="whole" bldLvl="1" animBg="1" rev="0" advAuto="0" spid="462" grpId="9"/>
      <p:bldP build="whole" bldLvl="1" animBg="1" rev="0" advAuto="0" spid="474" grpId="18"/>
      <p:bldP build="whole" bldLvl="1" animBg="1" rev="0" advAuto="0" spid="469" grpId="15"/>
      <p:bldP build="whole" bldLvl="1" animBg="1" rev="0" advAuto="0" spid="477" grpId="21"/>
      <p:bldP build="whole" bldLvl="1" animBg="1" rev="0" advAuto="0" spid="461" grpId="8"/>
      <p:bldP build="whole" bldLvl="1" animBg="1" rev="0" advAuto="0" spid="478" grpId="24"/>
      <p:bldP build="whole" bldLvl="1" animBg="1" rev="0" advAuto="0" spid="467" grpId="14"/>
      <p:bldP build="whole" bldLvl="1" animBg="1" rev="0" advAuto="0" spid="460" grpId="7"/>
      <p:bldP build="whole" bldLvl="1" animBg="1" rev="0" advAuto="0" spid="471" grpId="19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02 stap++扩充内容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连接单元</a:t>
            </a:r>
          </a:p>
        </p:txBody>
      </p:sp>
      <p:sp>
        <p:nvSpPr>
          <p:cNvPr id="491" name="针对两个点的约束，如果两个点位置在浮点数误差内一致，则直接在前处理中把两个点合并为一个点。如果两个点的位置略有不同，则可以使用连接单元。当k取一个数量级高于其余刚度阵的数量级的数时（可看作硬梁），则可以把两个单元固接起来。"/>
          <p:cNvSpPr txBox="1"/>
          <p:nvPr/>
        </p:nvSpPr>
        <p:spPr>
          <a:xfrm>
            <a:off x="1913081" y="1439241"/>
            <a:ext cx="8365838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针对两个点的约束，如果两个点位置在浮点数误差内一致，则直接在前处理中把两个点合并为一个点。如果两个点的位置略有不同，则可以使用连接单元。当k取一个数量级高于其余刚度阵的数量级的数时（可看作硬梁），则可以把两个单元固接起来。</a:t>
            </a:r>
          </a:p>
        </p:txBody>
      </p:sp>
      <p:sp>
        <p:nvSpPr>
          <p:cNvPr id="492" name="方程"/>
          <p:cNvSpPr txBox="1"/>
          <p:nvPr/>
        </p:nvSpPr>
        <p:spPr>
          <a:xfrm>
            <a:off x="2597812" y="3168554"/>
            <a:ext cx="3897576" cy="9063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d>
                    <m:d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2900"/>
          </a:p>
        </p:txBody>
      </p:sp>
      <p:sp>
        <p:nvSpPr>
          <p:cNvPr id="493" name="方程"/>
          <p:cNvSpPr txBox="1"/>
          <p:nvPr/>
        </p:nvSpPr>
        <p:spPr>
          <a:xfrm>
            <a:off x="4951666" y="4582513"/>
            <a:ext cx="2625315" cy="9376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d>
                    <m:dPr>
                      <m:ctrlP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m:oMathPara>
            </a14:m>
            <a:endParaRPr sz="3000"/>
          </a:p>
        </p:txBody>
      </p:sp>
      <p:sp>
        <p:nvSpPr>
          <p:cNvPr id="494" name="方程"/>
          <p:cNvSpPr txBox="1"/>
          <p:nvPr/>
        </p:nvSpPr>
        <p:spPr>
          <a:xfrm>
            <a:off x="7399249" y="3437393"/>
            <a:ext cx="1897718" cy="3687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31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桥梁竞赛</a:t>
            </a:r>
          </a:p>
        </p:txBody>
      </p:sp>
      <p:sp>
        <p:nvSpPr>
          <p:cNvPr id="497" name="TextBox 7"/>
          <p:cNvSpPr txBox="1"/>
          <p:nvPr/>
        </p:nvSpPr>
        <p:spPr>
          <a:xfrm>
            <a:off x="4365877" y="1942659"/>
            <a:ext cx="275089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03 </a:t>
            </a:r>
            <a:r>
              <a:t>桥梁竞赛</a:t>
            </a:r>
          </a:p>
        </p:txBody>
      </p:sp>
      <p:sp>
        <p:nvSpPr>
          <p:cNvPr id="498" name="Straight Connector 17"/>
          <p:cNvSpPr/>
          <p:nvPr/>
        </p:nvSpPr>
        <p:spPr>
          <a:xfrm>
            <a:off x="4365877" y="2813879"/>
            <a:ext cx="2996961" cy="1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9" name="TextBox 9"/>
          <p:cNvSpPr txBox="1"/>
          <p:nvPr/>
        </p:nvSpPr>
        <p:spPr>
          <a:xfrm>
            <a:off x="4365877" y="2959540"/>
            <a:ext cx="3460246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方案选择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桥梁设计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Abaqus-Python脚本读取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优化算法</a:t>
            </a:r>
          </a:p>
        </p:txBody>
      </p:sp>
      <p:sp>
        <p:nvSpPr>
          <p:cNvPr id="500" name="灯片编号占位符 5"/>
          <p:cNvSpPr txBox="1"/>
          <p:nvPr>
            <p:ph type="sldNum" sz="quarter" idx="2"/>
          </p:nvPr>
        </p:nvSpPr>
        <p:spPr>
          <a:xfrm>
            <a:off x="11318418" y="6404301"/>
            <a:ext cx="26398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方案选择</a:t>
            </a:r>
          </a:p>
        </p:txBody>
      </p:sp>
      <p:sp>
        <p:nvSpPr>
          <p:cNvPr id="503" name="斜拉索桥…"/>
          <p:cNvSpPr txBox="1"/>
          <p:nvPr/>
        </p:nvSpPr>
        <p:spPr>
          <a:xfrm>
            <a:off x="1243329" y="1674398"/>
            <a:ext cx="2082625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  <a:defRPr sz="3000"/>
            </a:pPr>
            <a:r>
              <a:t>斜拉索桥</a:t>
            </a:r>
          </a:p>
          <a:p>
            <a:pPr marL="240631" indent="-240631">
              <a:buSzPct val="100000"/>
              <a:buAutoNum type="arabicPeriod" startAt="1"/>
              <a:defRPr sz="3000"/>
            </a:pPr>
            <a:r>
              <a:t>桁架梁</a:t>
            </a:r>
          </a:p>
          <a:p>
            <a:pPr marL="240631" indent="-240631">
              <a:buSzPct val="100000"/>
              <a:buAutoNum type="arabicPeriod" startAt="1"/>
              <a:defRPr sz="3000"/>
            </a:pPr>
            <a:r>
              <a:t>箱梁</a:t>
            </a:r>
          </a:p>
        </p:txBody>
      </p:sp>
      <p:pic>
        <p:nvPicPr>
          <p:cNvPr id="504" name="斜拉索桥.jpeg" descr="斜拉索桥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3717" y="1637319"/>
            <a:ext cx="6024472" cy="4016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方案选择</a:t>
            </a:r>
          </a:p>
        </p:txBody>
      </p:sp>
      <p:pic>
        <p:nvPicPr>
          <p:cNvPr id="507" name="boxexample.jpeg" descr="boxexampl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866" y="1139248"/>
            <a:ext cx="6363600" cy="4081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箱梁.jpg" descr="箱梁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262" y="1142782"/>
            <a:ext cx="6111182" cy="407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箱梁受力.jpg" descr="箱梁受力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2912" y="1584549"/>
            <a:ext cx="5786176" cy="4852694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双薄壁桥墩，支点梁1/16-1/18跨度，梁中1/50跨度"/>
          <p:cNvSpPr txBox="1"/>
          <p:nvPr/>
        </p:nvSpPr>
        <p:spPr>
          <a:xfrm>
            <a:off x="9282430" y="5497829"/>
            <a:ext cx="277873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双薄壁桥墩，支点梁1/16-1/18跨度，梁中1/50跨度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桥梁设计</a:t>
            </a:r>
          </a:p>
        </p:txBody>
      </p:sp>
      <p:pic>
        <p:nvPicPr>
          <p:cNvPr id="513" name="assembly.png" descr="assemb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954" y="-751136"/>
            <a:ext cx="1217211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悬索斜拉桥是实际工程中对跨度较大的桥的一种设计方案。考虑到题目要求，桥孔最小宽度为150米，为了尽量减小桥面位移，因此将跨度设计为160米，即每160米安装一个桥墩并牵拉斜拉索，一共设置9个桥墩以及斜拉索结构。实际测试中发现，如果斜拉索足够密，则无需桁架结构即可将桥面竖直位移控制在一个较小的值，从而大大降低成本。因此设计时大体控制5米设计一个斜拉索，每个桥墩牵拉4*13根斜拉索。经估算，每个桥墩所需载重为30MN量级。混凝土许用应力的80%为18MPa，即每个桥墩的截面积应当大于2平方米的量级。实际设计时，每个桥墩的截面积为12.8平方米。同理，拉索的截面积估算应当大于0.001平方米的量级。实际取为0.0025平方米。"/>
          <p:cNvSpPr txBox="1"/>
          <p:nvPr/>
        </p:nvSpPr>
        <p:spPr>
          <a:xfrm>
            <a:off x="2240278" y="3326129"/>
            <a:ext cx="9491351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2000"/>
            </a:lvl1pPr>
          </a:lstStyle>
          <a:p>
            <a:pPr/>
            <a:r>
              <a:t>悬索斜拉桥是实际工程中对跨度较大的桥的一种设计方案。考虑到题目要求，桥孔最小宽度为150米，为了尽量减小桥面位移，因此将跨度设计为160米，即每160米安装一个桥墩并牵拉斜拉索，一共设置9个桥墩以及斜拉索结构。实际测试中发现，如果斜拉索足够密，则无需桁架结构即可将桥面竖直位移控制在一个较小的值，从而大大降低成本。因此设计时大体控制5米设计一个斜拉索，每个桥墩牵拉4*13根斜拉索。经估算，每个桥墩所需载重为30MN量级。混凝土许用应力的80%为18MPa，即每个桥墩的截面积应当大于2平方米的量级。实际设计时，每个桥墩的截面积为12.8平方米。同理，拉索的截面积估算应当大于0.001平方米的量级。实际取为0.0025平方米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03 桥梁竞赛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桥梁</a:t>
            </a:r>
            <a:r>
              <a:t>建模</a:t>
            </a:r>
          </a:p>
        </p:txBody>
      </p:sp>
      <p:sp>
        <p:nvSpPr>
          <p:cNvPr id="517" name="零件图绘制，组装得到单元体…"/>
          <p:cNvSpPr txBox="1"/>
          <p:nvPr/>
        </p:nvSpPr>
        <p:spPr>
          <a:xfrm>
            <a:off x="600360" y="1551708"/>
            <a:ext cx="10778840" cy="4911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零件图绘制，组装得到单元体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设置要连接的部分，存储到</a:t>
            </a:r>
            <a:r>
              <a:t>set</a:t>
            </a:r>
            <a:r>
              <a:t>中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新建一个模型，在</a:t>
            </a:r>
            <a:r>
              <a:t>instance</a:t>
            </a:r>
            <a:r>
              <a:t>中插入建好的单元体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在</a:t>
            </a:r>
            <a:r>
              <a:t>instance</a:t>
            </a:r>
            <a:r>
              <a:t>中加上边界零件，添加需要连接的</a:t>
            </a:r>
            <a:r>
              <a:t>set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constraint</a:t>
            </a:r>
            <a:r>
              <a:t>中连接设置好的</a:t>
            </a:r>
            <a:r>
              <a:t>set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设置边界条件和加载（预先设置</a:t>
            </a:r>
            <a:r>
              <a:t>set</a:t>
            </a:r>
            <a:r>
              <a:t>）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求解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优化（手动，程序）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结果分析</a:t>
            </a:r>
          </a:p>
        </p:txBody>
      </p:sp>
      <p:pic>
        <p:nvPicPr>
          <p:cNvPr id="520" name="MisesConcrete1.8MPa.png" descr="MisesConcrete1.8MP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931" y="1126738"/>
            <a:ext cx="5516745" cy="2966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MisesGlobal.png" descr="MisesGlob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8782" y="2684519"/>
            <a:ext cx="7734218" cy="4158565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应力均符合小于许用应力80%的要求"/>
          <p:cNvSpPr txBox="1"/>
          <p:nvPr/>
        </p:nvSpPr>
        <p:spPr>
          <a:xfrm>
            <a:off x="6587567" y="3173729"/>
            <a:ext cx="487393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/>
            </a:lvl1pPr>
          </a:lstStyle>
          <a:p>
            <a:pPr/>
            <a:r>
              <a:t>应力均符合小于许用应力80%的要求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03 桥梁竞赛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结果分析</a:t>
            </a:r>
          </a:p>
        </p:txBody>
      </p:sp>
      <p:pic>
        <p:nvPicPr>
          <p:cNvPr id="526" name="Magnitude3.png" descr="Magnitud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02" y="1153479"/>
            <a:ext cx="6675243" cy="358917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桥面最大位移为0.2843米。价格估算：桥面用混凝土4770立方，桥墩用混凝土13534立方，拉索用钢601.3吨。总价格1216万。"/>
          <p:cNvSpPr txBox="1"/>
          <p:nvPr/>
        </p:nvSpPr>
        <p:spPr>
          <a:xfrm>
            <a:off x="5359007" y="3479325"/>
            <a:ext cx="5821429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2000"/>
            </a:lvl1pPr>
          </a:lstStyle>
          <a:p>
            <a:pPr/>
            <a:r>
              <a:t>桥面最大位移为0.2843米。价格估算：桥面用混凝土4770立方，桥墩用混凝土13534立方，拉索用钢601.3吨。总价格1216万。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01 </a:t>
            </a:r>
            <a:r>
              <a:t>stap++基本内容</a:t>
            </a:r>
          </a:p>
        </p:txBody>
      </p:sp>
      <p:sp>
        <p:nvSpPr>
          <p:cNvPr id="211" name="TextBox 7"/>
          <p:cNvSpPr txBox="1"/>
          <p:nvPr/>
        </p:nvSpPr>
        <p:spPr>
          <a:xfrm>
            <a:off x="3901628" y="1949839"/>
            <a:ext cx="438874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01 </a:t>
            </a:r>
            <a:r>
              <a:t>stap++基本内容</a:t>
            </a:r>
          </a:p>
        </p:txBody>
      </p:sp>
      <p:sp>
        <p:nvSpPr>
          <p:cNvPr id="212" name="Straight Connector 17"/>
          <p:cNvSpPr/>
          <p:nvPr/>
        </p:nvSpPr>
        <p:spPr>
          <a:xfrm>
            <a:off x="3935907" y="2806700"/>
            <a:ext cx="2996961" cy="0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" name="TextBox 9"/>
          <p:cNvSpPr txBox="1"/>
          <p:nvPr/>
        </p:nvSpPr>
        <p:spPr>
          <a:xfrm>
            <a:off x="3935907" y="2952360"/>
            <a:ext cx="2541797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前处理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各单元</a:t>
            </a:r>
            <a:r>
              <a:t>编写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稀疏矩阵求解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后处理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运算结果</a:t>
            </a:r>
          </a:p>
        </p:txBody>
      </p:sp>
      <p:sp>
        <p:nvSpPr>
          <p:cNvPr id="214" name="灯片编号占位符 5"/>
          <p:cNvSpPr txBox="1"/>
          <p:nvPr>
            <p:ph type="sldNum" sz="quarter" idx="2"/>
          </p:nvPr>
        </p:nvSpPr>
        <p:spPr>
          <a:xfrm>
            <a:off x="11359197" y="6372551"/>
            <a:ext cx="223203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Abaqus-Python脚本读取</a:t>
            </a:r>
          </a:p>
        </p:txBody>
      </p:sp>
      <p:pic>
        <p:nvPicPr>
          <p:cNvPr id="530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275" y="1739245"/>
            <a:ext cx="5221426" cy="2063664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文本框 2"/>
          <p:cNvSpPr txBox="1"/>
          <p:nvPr/>
        </p:nvSpPr>
        <p:spPr>
          <a:xfrm>
            <a:off x="217348" y="1199698"/>
            <a:ext cx="3802202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脚本控制</a:t>
            </a:r>
            <a:r>
              <a:t>-</a:t>
            </a:r>
            <a:r>
              <a:t>优化参数思路：</a:t>
            </a:r>
          </a:p>
        </p:txBody>
      </p:sp>
      <p:sp>
        <p:nvSpPr>
          <p:cNvPr id="532" name="文本框 3"/>
          <p:cNvSpPr txBox="1"/>
          <p:nvPr/>
        </p:nvSpPr>
        <p:spPr>
          <a:xfrm>
            <a:off x="252501" y="1679824"/>
            <a:ext cx="3335477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目的：</a:t>
            </a:r>
            <a:r>
              <a:t>1.</a:t>
            </a:r>
            <a:r>
              <a:t>多参数计算</a:t>
            </a:r>
          </a:p>
          <a:p>
            <a:pPr>
              <a:defRPr sz="1600"/>
            </a:pPr>
            <a:r>
              <a:t>              2.</a:t>
            </a:r>
            <a:r>
              <a:t>调取结果，计算目标参数</a:t>
            </a:r>
          </a:p>
        </p:txBody>
      </p:sp>
      <p:pic>
        <p:nvPicPr>
          <p:cNvPr id="533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48" y="3802910"/>
            <a:ext cx="6031052" cy="1375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48" y="5326083"/>
            <a:ext cx="6031052" cy="1394976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右箭头 6"/>
          <p:cNvSpPr/>
          <p:nvPr/>
        </p:nvSpPr>
        <p:spPr>
          <a:xfrm>
            <a:off x="6334125" y="4629150"/>
            <a:ext cx="495300" cy="2381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6" name="右箭头 9"/>
          <p:cNvSpPr/>
          <p:nvPr/>
        </p:nvSpPr>
        <p:spPr>
          <a:xfrm>
            <a:off x="6334125" y="6023571"/>
            <a:ext cx="495300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7" name="矩形 8"/>
          <p:cNvSpPr txBox="1"/>
          <p:nvPr/>
        </p:nvSpPr>
        <p:spPr>
          <a:xfrm>
            <a:off x="6973719" y="4306082"/>
            <a:ext cx="105660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位移场’</a:t>
            </a:r>
            <a:r>
              <a:t>U’</a:t>
            </a:r>
          </a:p>
        </p:txBody>
      </p:sp>
      <p:sp>
        <p:nvSpPr>
          <p:cNvPr id="538" name="矩形 12"/>
          <p:cNvSpPr txBox="1"/>
          <p:nvPr/>
        </p:nvSpPr>
        <p:spPr>
          <a:xfrm>
            <a:off x="6973719" y="4682609"/>
            <a:ext cx="104399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应力场’</a:t>
            </a:r>
            <a:r>
              <a:t>S’</a:t>
            </a:r>
          </a:p>
        </p:txBody>
      </p:sp>
      <p:sp>
        <p:nvSpPr>
          <p:cNvPr id="539" name="右箭头 13"/>
          <p:cNvSpPr/>
          <p:nvPr/>
        </p:nvSpPr>
        <p:spPr>
          <a:xfrm rot="20400000">
            <a:off x="8363078" y="4298927"/>
            <a:ext cx="495301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40" name="右箭头 14"/>
          <p:cNvSpPr/>
          <p:nvPr/>
        </p:nvSpPr>
        <p:spPr>
          <a:xfrm rot="1200000">
            <a:off x="8363078" y="4825732"/>
            <a:ext cx="495301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41" name="文本框 10"/>
          <p:cNvSpPr txBox="1"/>
          <p:nvPr/>
        </p:nvSpPr>
        <p:spPr>
          <a:xfrm>
            <a:off x="8982075" y="4152196"/>
            <a:ext cx="187642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得到最大位移</a:t>
            </a:r>
          </a:p>
        </p:txBody>
      </p:sp>
      <p:sp>
        <p:nvSpPr>
          <p:cNvPr id="542" name="文本框 16"/>
          <p:cNvSpPr txBox="1"/>
          <p:nvPr/>
        </p:nvSpPr>
        <p:spPr>
          <a:xfrm>
            <a:off x="8982075" y="4867275"/>
            <a:ext cx="2400301" cy="65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600"/>
            </a:lvl1pPr>
          </a:lstStyle>
          <a:p>
            <a:pPr/>
            <a:r>
              <a:t>得到所有高斯点的应力，单元类型，单元号</a:t>
            </a:r>
          </a:p>
        </p:txBody>
      </p:sp>
      <p:sp>
        <p:nvSpPr>
          <p:cNvPr id="543" name="文本框 11"/>
          <p:cNvSpPr txBox="1"/>
          <p:nvPr/>
        </p:nvSpPr>
        <p:spPr>
          <a:xfrm>
            <a:off x="6935619" y="5854294"/>
            <a:ext cx="2424748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/>
            </a:pPr>
            <a:r>
              <a:t>得到单元对应的节点号</a:t>
            </a:r>
          </a:p>
          <a:p>
            <a:pPr algn="ctr">
              <a:defRPr sz="1600"/>
            </a:pPr>
            <a:r>
              <a:t>节点坐标（单元体积）</a:t>
            </a:r>
          </a:p>
          <a:p>
            <a:pPr algn="ctr">
              <a:defRPr sz="1600"/>
            </a:pPr>
            <a:r>
              <a:t>单元材料和属性</a:t>
            </a:r>
          </a:p>
        </p:txBody>
      </p:sp>
      <p:pic>
        <p:nvPicPr>
          <p:cNvPr id="544" name="图片 18" descr="图片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8500" y="5529272"/>
            <a:ext cx="935881" cy="119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图片 19" descr="图片 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20286" y="6013053"/>
            <a:ext cx="866776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右箭头 23"/>
          <p:cNvSpPr/>
          <p:nvPr/>
        </p:nvSpPr>
        <p:spPr>
          <a:xfrm rot="1200000">
            <a:off x="9353677" y="5697408"/>
            <a:ext cx="495301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47" name="左右箭头 21"/>
          <p:cNvSpPr/>
          <p:nvPr/>
        </p:nvSpPr>
        <p:spPr>
          <a:xfrm rot="19800000">
            <a:off x="8618436" y="5518291"/>
            <a:ext cx="582570" cy="20319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548" name="图片 24" descr="图片 2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38961" y="4221405"/>
            <a:ext cx="172285" cy="260889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上箭头 25"/>
          <p:cNvSpPr/>
          <p:nvPr/>
        </p:nvSpPr>
        <p:spPr>
          <a:xfrm>
            <a:off x="8982075" y="3624788"/>
            <a:ext cx="515640" cy="326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550" name="图片 26" descr="图片 2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62811" y="2559579"/>
            <a:ext cx="3595689" cy="896885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上箭头 27"/>
          <p:cNvSpPr/>
          <p:nvPr/>
        </p:nvSpPr>
        <p:spPr>
          <a:xfrm>
            <a:off x="8904041" y="2120436"/>
            <a:ext cx="633232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52" name="文本框 28"/>
          <p:cNvSpPr txBox="1"/>
          <p:nvPr/>
        </p:nvSpPr>
        <p:spPr>
          <a:xfrm>
            <a:off x="8606663" y="1477320"/>
            <a:ext cx="2476062" cy="40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优化桥梁参数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1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0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3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7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2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6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Class="entr" nodeType="after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0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5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9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4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8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6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5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Class="entr" nodeType="after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3" grpId="10"/>
      <p:bldP build="whole" bldLvl="1" animBg="1" rev="0" advAuto="0" spid="552" grpId="23"/>
      <p:bldP build="whole" bldLvl="1" animBg="1" rev="0" advAuto="0" spid="538" grpId="8"/>
      <p:bldP build="whole" bldLvl="1" animBg="1" rev="0" advAuto="0" spid="551" grpId="22"/>
      <p:bldP build="whole" bldLvl="1" animBg="1" rev="0" advAuto="0" spid="548" grpId="13"/>
      <p:bldP build="whole" bldLvl="1" animBg="1" rev="0" advAuto="0" spid="550" grpId="21"/>
      <p:bldP build="whole" bldLvl="1" animBg="1" rev="0" advAuto="0" spid="544" grpId="18"/>
      <p:bldP build="whole" bldLvl="1" animBg="1" rev="0" advAuto="0" spid="533" grpId="4"/>
      <p:bldP build="whole" bldLvl="1" animBg="1" rev="0" advAuto="0" spid="531" grpId="1"/>
      <p:bldP build="whole" bldLvl="1" animBg="1" rev="0" advAuto="0" spid="541" grpId="12"/>
      <p:bldP build="whole" bldLvl="1" animBg="1" rev="0" advAuto="0" spid="546" grpId="17"/>
      <p:bldP build="whole" bldLvl="1" animBg="1" rev="0" advAuto="0" spid="530" grpId="3"/>
      <p:bldP build="whole" bldLvl="1" animBg="1" rev="0" advAuto="0" spid="549" grpId="20"/>
      <p:bldP build="whole" bldLvl="1" animBg="1" rev="0" advAuto="0" spid="545" grpId="19"/>
      <p:bldP build="whole" bldLvl="1" animBg="1" rev="0" advAuto="0" spid="547" grpId="16"/>
      <p:bldP build="whole" bldLvl="1" animBg="1" rev="0" advAuto="0" spid="539" grpId="11"/>
      <p:bldP build="whole" bldLvl="1" animBg="1" rev="0" advAuto="0" spid="537" grpId="7"/>
      <p:bldP build="whole" bldLvl="1" animBg="1" rev="0" advAuto="0" spid="536" grpId="9"/>
      <p:bldP build="whole" bldLvl="1" animBg="1" rev="0" advAuto="0" spid="532" grpId="2"/>
      <p:bldP build="whole" bldLvl="1" animBg="1" rev="0" advAuto="0" spid="534" grpId="5"/>
      <p:bldP build="whole" bldLvl="1" animBg="1" rev="0" advAuto="0" spid="542" grpId="15"/>
      <p:bldP build="whole" bldLvl="1" animBg="1" rev="0" advAuto="0" spid="540" grpId="14"/>
      <p:bldP build="whole" bldLvl="1" animBg="1" rev="0" advAuto="0" spid="535" grpId="6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优化算法</a:t>
            </a:r>
          </a:p>
        </p:txBody>
      </p:sp>
      <p:sp>
        <p:nvSpPr>
          <p:cNvPr id="555" name="堂主"/>
          <p:cNvSpPr txBox="1"/>
          <p:nvPr/>
        </p:nvSpPr>
        <p:spPr>
          <a:xfrm>
            <a:off x="764356" y="1621420"/>
            <a:ext cx="10373908" cy="157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优化算法的选取：</a:t>
            </a:r>
          </a:p>
          <a:p>
            <a:pPr/>
          </a:p>
          <a:p>
            <a:pPr/>
            <a:r>
              <a:t>         考虑到</a:t>
            </a:r>
            <a:r>
              <a:t>Cost</a:t>
            </a:r>
            <a:r>
              <a:t>中所含各项可能没有显式表达式，最后选取了离散的优化方法，在未来条件具备的情况下可以尝试一些算子分裂方法，将函数各项拆开，进行优化</a:t>
            </a:r>
          </a:p>
        </p:txBody>
      </p:sp>
      <p:pic>
        <p:nvPicPr>
          <p:cNvPr id="556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643" y="3047114"/>
            <a:ext cx="3954117" cy="2965588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文本框 2"/>
          <p:cNvSpPr txBox="1"/>
          <p:nvPr/>
        </p:nvSpPr>
        <p:spPr>
          <a:xfrm>
            <a:off x="880924" y="3098748"/>
            <a:ext cx="5685340" cy="311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GA</a:t>
            </a:r>
            <a:r>
              <a:t>遗传算法</a:t>
            </a:r>
          </a:p>
          <a:p>
            <a:pPr/>
          </a:p>
          <a:p>
            <a:pPr/>
            <a:r>
              <a:t>         具有良好的全局搜索能力</a:t>
            </a:r>
          </a:p>
          <a:p>
            <a:pPr/>
            <a:r>
              <a:t>         </a:t>
            </a:r>
            <a:r>
              <a:t>不会陷入局部最优解的快速下降陷阱</a:t>
            </a:r>
          </a:p>
          <a:p>
            <a:pPr/>
            <a:r>
              <a:t>         </a:t>
            </a:r>
            <a:r>
              <a:t>具有内在并行性</a:t>
            </a:r>
          </a:p>
          <a:p>
            <a:pPr/>
            <a:r>
              <a:t>         </a:t>
            </a:r>
            <a:r>
              <a:t>进化后期搜索效率较低</a:t>
            </a:r>
          </a:p>
          <a:p>
            <a:pPr/>
          </a:p>
          <a:p>
            <a:pPr/>
            <a:r>
              <a:t>对各个自变量的影响因素的阶数进行分析，给出指导性意见，如增加悬索的根数，增加索塔数目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04 总结及展望</a:t>
            </a:r>
          </a:p>
        </p:txBody>
      </p:sp>
      <p:sp>
        <p:nvSpPr>
          <p:cNvPr id="560" name="TextBox 7"/>
          <p:cNvSpPr txBox="1"/>
          <p:nvPr/>
        </p:nvSpPr>
        <p:spPr>
          <a:xfrm>
            <a:off x="4466555" y="2342258"/>
            <a:ext cx="325889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04 </a:t>
            </a:r>
            <a:r>
              <a:t>总结及展望</a:t>
            </a:r>
          </a:p>
        </p:txBody>
      </p:sp>
      <p:sp>
        <p:nvSpPr>
          <p:cNvPr id="561" name="Straight Connector 17"/>
          <p:cNvSpPr/>
          <p:nvPr/>
        </p:nvSpPr>
        <p:spPr>
          <a:xfrm>
            <a:off x="4466555" y="3213478"/>
            <a:ext cx="2996961" cy="1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62" name="TextBox 9"/>
          <p:cNvSpPr txBox="1"/>
          <p:nvPr/>
        </p:nvSpPr>
        <p:spPr>
          <a:xfrm>
            <a:off x="4466555" y="3359139"/>
            <a:ext cx="254179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缺点</a:t>
            </a:r>
            <a:r>
              <a:t>及不足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收获及体会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未来展望</a:t>
            </a:r>
          </a:p>
        </p:txBody>
      </p:sp>
      <p:sp>
        <p:nvSpPr>
          <p:cNvPr id="563" name="灯片编号占位符 5"/>
          <p:cNvSpPr txBox="1"/>
          <p:nvPr>
            <p:ph type="sldNum" sz="quarter" idx="2"/>
          </p:nvPr>
        </p:nvSpPr>
        <p:spPr>
          <a:xfrm>
            <a:off x="11318418" y="6404301"/>
            <a:ext cx="26398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04 总结及展望</a:t>
            </a:r>
          </a:p>
          <a:p>
            <a:pPr defTabSz="472617">
              <a:defRPr sz="2944"/>
            </a:pPr>
            <a:r>
              <a:t>缺点及不足</a:t>
            </a:r>
          </a:p>
        </p:txBody>
      </p:sp>
      <p:sp>
        <p:nvSpPr>
          <p:cNvPr id="566" name="文本框 1"/>
          <p:cNvSpPr txBox="1"/>
          <p:nvPr/>
        </p:nvSpPr>
        <p:spPr>
          <a:xfrm>
            <a:off x="166898" y="1305016"/>
            <a:ext cx="6949540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1. 收敛率不高，可以采用收敛更快的单元插值函数。所使用的Shell单元的收敛率也偏慢，直到第三组算例才接近收敛。</a:t>
            </a:r>
          </a:p>
        </p:txBody>
      </p:sp>
      <p:pic>
        <p:nvPicPr>
          <p:cNvPr id="567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797" y="2510971"/>
            <a:ext cx="3198312" cy="4142279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文本框 3"/>
          <p:cNvSpPr txBox="1"/>
          <p:nvPr/>
        </p:nvSpPr>
        <p:spPr>
          <a:xfrm>
            <a:off x="1184849" y="2361147"/>
            <a:ext cx="1643672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以</a:t>
            </a:r>
            <a:r>
              <a:t>Plate</a:t>
            </a:r>
            <a:r>
              <a:t>为例：</a:t>
            </a:r>
          </a:p>
        </p:txBody>
      </p:sp>
      <p:sp>
        <p:nvSpPr>
          <p:cNvPr id="569" name="2. 在程序的编写过程中单元出现了一部分问题，对GitHub的版本管理中犯过一些错误。…"/>
          <p:cNvSpPr txBox="1"/>
          <p:nvPr/>
        </p:nvSpPr>
        <p:spPr>
          <a:xfrm>
            <a:off x="3641952" y="2308309"/>
            <a:ext cx="7870217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2. 在程序的编写过程中单元出现了一部分问题，</a:t>
            </a:r>
            <a:r>
              <a:t>对GitHub的版本管理中犯过一些错误。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3. </a:t>
            </a:r>
            <a:r>
              <a:t>内存的使用量比较大，程序整体的优化不足，导致第四个算例没有跑出来。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4. </a:t>
            </a:r>
            <a:r>
              <a:t>桥梁设计部分对于</a:t>
            </a:r>
            <a:r>
              <a:t>python</a:t>
            </a:r>
            <a:r>
              <a:t>脚本的使用不足，对于任务的复杂程度估计不足。桥梁设计中使用的是米塞斯应力，因而没有考虑混凝土的拉压区别。应当使用米塞斯应力校核钢的强度，使用主应力校核混凝土的强度。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04 总结及展望</a:t>
            </a:r>
          </a:p>
          <a:p>
            <a:pPr defTabSz="472617">
              <a:defRPr sz="2944"/>
            </a:pPr>
            <a:r>
              <a:t>收获及体会</a:t>
            </a:r>
          </a:p>
        </p:txBody>
      </p:sp>
      <p:sp>
        <p:nvSpPr>
          <p:cNvPr id="572" name="进一步熟悉了c++编程的基本原理。…"/>
          <p:cNvSpPr txBox="1"/>
          <p:nvPr/>
        </p:nvSpPr>
        <p:spPr>
          <a:xfrm>
            <a:off x="2150064" y="2849879"/>
            <a:ext cx="7891872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  <a:defRPr b="1" sz="2000"/>
            </a:pPr>
            <a:r>
              <a:t>进一步熟悉了c++编程的基本原理。</a:t>
            </a:r>
          </a:p>
          <a:p>
            <a:pPr marL="240631" indent="-240631">
              <a:buSzPct val="100000"/>
              <a:buAutoNum type="arabicPeriod" startAt="1"/>
              <a:defRPr b="1" sz="2000"/>
            </a:pPr>
            <a:r>
              <a:t>将有限元的理论知识与编程结合，处理了一些工程实际问题。</a:t>
            </a:r>
          </a:p>
          <a:p>
            <a:pPr marL="240631" indent="-240631">
              <a:buSzPct val="100000"/>
              <a:buAutoNum type="arabicPeriod" startAt="1"/>
              <a:defRPr b="1" sz="2000"/>
            </a:pPr>
            <a:r>
              <a:t>自主查阅文档，学习了诸如前后处理以及Abaqus的诸多功能。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04 总结及展望</a:t>
            </a:r>
          </a:p>
          <a:p>
            <a:pPr defTabSz="472617">
              <a:defRPr sz="2944"/>
            </a:pPr>
            <a:r>
              <a:t>未来展望</a:t>
            </a:r>
          </a:p>
        </p:txBody>
      </p:sp>
      <p:sp>
        <p:nvSpPr>
          <p:cNvPr id="575" name="1. 求解器部分可以切换IO/OOC,解决内存不足的问题，跑出算例4…"/>
          <p:cNvSpPr txBox="1"/>
          <p:nvPr/>
        </p:nvSpPr>
        <p:spPr>
          <a:xfrm>
            <a:off x="2077488" y="2494279"/>
            <a:ext cx="80370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1. 求解器部分可以切换</a:t>
            </a:r>
            <a:r>
              <a:t>IO/OOC,</a:t>
            </a:r>
            <a:r>
              <a:t>解决内存不足的问题，跑出算例</a:t>
            </a:r>
            <a:r>
              <a:t>4</a:t>
            </a:r>
          </a:p>
          <a:p>
            <a:pPr>
              <a:defRPr b="1" sz="2000"/>
            </a:pPr>
            <a:r>
              <a:t>同时在求解前进行</a:t>
            </a:r>
            <a:r>
              <a:t>reordering。</a:t>
            </a:r>
          </a:p>
          <a:p>
            <a:pPr>
              <a:defRPr b="1" sz="2000"/>
            </a:pPr>
            <a:r>
              <a:t>2. </a:t>
            </a:r>
            <a:r>
              <a:t>程序可以在前处理时识别相同的单元，减小单元刚度阵计算量。</a:t>
            </a:r>
          </a:p>
          <a:p>
            <a:pPr>
              <a:defRPr b="1" sz="2000"/>
            </a:pPr>
            <a:r>
              <a:t>3. 增加过渡单元的编写。</a:t>
            </a:r>
          </a:p>
          <a:p>
            <a:pPr>
              <a:defRPr b="1" sz="2000"/>
            </a:pPr>
            <a:r>
              <a:t>4. 增加模态分析。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/>
            <a:r>
              <a:t>致谢</a:t>
            </a:r>
          </a:p>
        </p:txBody>
      </p:sp>
      <p:sp>
        <p:nvSpPr>
          <p:cNvPr id="578" name="感谢张老师本学期春风化雨以及循循善诱的教导！…"/>
          <p:cNvSpPr txBox="1"/>
          <p:nvPr/>
        </p:nvSpPr>
        <p:spPr>
          <a:xfrm>
            <a:off x="1471037" y="2240280"/>
            <a:ext cx="9249927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200000"/>
              </a:lnSpc>
              <a:defRPr b="1" sz="2500"/>
            </a:pPr>
            <a:r>
              <a:t>感谢张老师本学期春风化雨以及循循善诱的教导！</a:t>
            </a:r>
          </a:p>
          <a:p>
            <a:pPr algn="ctr">
              <a:lnSpc>
                <a:spcPct val="200000"/>
              </a:lnSpc>
              <a:defRPr b="1" sz="2500"/>
            </a:pPr>
            <a:r>
              <a:t>感谢宋言学长以及倪锐晨学长的耐心辅导！</a:t>
            </a:r>
          </a:p>
          <a:p>
            <a:pPr algn="ctr">
              <a:lnSpc>
                <a:spcPct val="200000"/>
              </a:lnSpc>
              <a:defRPr b="1" sz="2500"/>
            </a:pPr>
            <a:r>
              <a:t>感谢全班同学营造的竞争环境，最后感谢本组成员的努力付出！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1" name="谢谢聆听！"/>
          <p:cNvSpPr txBox="1"/>
          <p:nvPr/>
        </p:nvSpPr>
        <p:spPr>
          <a:xfrm>
            <a:off x="4456429" y="2938779"/>
            <a:ext cx="3279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谢谢聆听！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4" name="提问时间"/>
          <p:cNvSpPr txBox="1"/>
          <p:nvPr/>
        </p:nvSpPr>
        <p:spPr>
          <a:xfrm>
            <a:off x="4773929" y="2938779"/>
            <a:ext cx="2644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提问时间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17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前处理</a:t>
            </a:r>
          </a:p>
        </p:txBody>
      </p:sp>
      <p:pic>
        <p:nvPicPr>
          <p:cNvPr id="218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0240" y="1849365"/>
            <a:ext cx="4664190" cy="114306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inp文件格式"/>
          <p:cNvSpPr txBox="1"/>
          <p:nvPr/>
        </p:nvSpPr>
        <p:spPr>
          <a:xfrm>
            <a:off x="701040" y="1470130"/>
            <a:ext cx="182880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宋体"/>
                <a:ea typeface="宋体"/>
                <a:cs typeface="宋体"/>
                <a:sym typeface="宋体"/>
              </a:defRPr>
            </a:pPr>
            <a:r>
              <a:t>inp</a:t>
            </a:r>
            <a:r>
              <a:t>文件格式</a:t>
            </a:r>
          </a:p>
        </p:txBody>
      </p:sp>
      <p:pic>
        <p:nvPicPr>
          <p:cNvPr id="220" name="image11.png" descr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2940" y="3054071"/>
            <a:ext cx="4156709" cy="44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12.png" descr="image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2572" y="3558318"/>
            <a:ext cx="4108662" cy="40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13.png" descr="image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89648" y="3400423"/>
            <a:ext cx="12702" cy="5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14.png" descr="image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38141" y="2899815"/>
            <a:ext cx="3032753" cy="1062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15.png" descr="image1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32940" y="4061221"/>
            <a:ext cx="2469630" cy="632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16.png" descr="image1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38141" y="4072309"/>
            <a:ext cx="2008499" cy="1371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17.png" descr="image1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38141" y="1839460"/>
            <a:ext cx="3390259" cy="984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18.png" descr="image1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12884" y="4730756"/>
            <a:ext cx="4806428" cy="701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19.png" descr="image1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12884" y="5603952"/>
            <a:ext cx="9525415" cy="1062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31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前处理</a:t>
            </a:r>
          </a:p>
        </p:txBody>
      </p:sp>
      <p:pic>
        <p:nvPicPr>
          <p:cNvPr id="232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9648" y="3400423"/>
            <a:ext cx="12702" cy="57154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主要工作有：1、对于inp文件中结点，单元，边界条件，载荷，材料信息的读取…"/>
          <p:cNvSpPr txBox="1"/>
          <p:nvPr/>
        </p:nvSpPr>
        <p:spPr>
          <a:xfrm>
            <a:off x="589279" y="1584960"/>
            <a:ext cx="10749282" cy="1546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latin typeface="宋体"/>
                <a:ea typeface="宋体"/>
                <a:cs typeface="宋体"/>
                <a:sym typeface="宋体"/>
              </a:defRPr>
            </a:pPr>
            <a:r>
              <a:t>主要工作有：</a:t>
            </a:r>
            <a:r>
              <a:t>1</a:t>
            </a:r>
            <a:r>
              <a:t>、对于</a:t>
            </a:r>
            <a:r>
              <a:t>inp</a:t>
            </a:r>
            <a:r>
              <a:t>文件中结点，单元，边界条件，载荷，材料信息的读取</a:t>
            </a:r>
          </a:p>
          <a:p>
            <a:pPr>
              <a:defRPr sz="2000">
                <a:latin typeface="宋体"/>
                <a:ea typeface="宋体"/>
                <a:cs typeface="宋体"/>
                <a:sym typeface="宋体"/>
              </a:defRPr>
            </a:pPr>
            <a:r>
              <a:t>	     2</a:t>
            </a:r>
            <a:r>
              <a:t>、我们把不同单元间的连接工作放在前处理中，把对应结点合并以表示固接。</a:t>
            </a:r>
          </a:p>
          <a:p>
            <a:pPr>
              <a:defRPr sz="2000">
                <a:latin typeface="宋体"/>
                <a:ea typeface="宋体"/>
                <a:cs typeface="宋体"/>
                <a:sym typeface="宋体"/>
              </a:defRPr>
            </a:pPr>
            <a:r>
              <a:t>	     3</a:t>
            </a:r>
            <a:r>
              <a:t>、再</a:t>
            </a:r>
            <a:r>
              <a:t>matlab</a:t>
            </a:r>
            <a:r>
              <a:t>中画图以验证前处理正确性（如果程序成功运行则也可以通过后处理</a:t>
            </a:r>
            <a:r>
              <a:t>		 </a:t>
            </a:r>
            <a:r>
              <a:t>验证。</a:t>
            </a:r>
          </a:p>
        </p:txBody>
      </p:sp>
      <p:pic>
        <p:nvPicPr>
          <p:cNvPr id="234" name="image20.jpeg" descr="image2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74" y="3027679"/>
            <a:ext cx="3302002" cy="332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21.jpeg" descr="image2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4959" y="3119121"/>
            <a:ext cx="3489961" cy="3233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22.jpeg" descr="image2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5119" y="3535679"/>
            <a:ext cx="4246881" cy="266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39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3T单元</a:t>
            </a:r>
          </a:p>
        </p:txBody>
      </p:sp>
      <p:pic>
        <p:nvPicPr>
          <p:cNvPr id="240" name="image23.png" descr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1986" y="1484312"/>
            <a:ext cx="4865833" cy="223448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形函数"/>
          <p:cNvSpPr txBox="1"/>
          <p:nvPr/>
        </p:nvSpPr>
        <p:spPr>
          <a:xfrm>
            <a:off x="600361" y="1551708"/>
            <a:ext cx="159789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形函数</a:t>
            </a:r>
          </a:p>
        </p:txBody>
      </p:sp>
      <p:pic>
        <p:nvPicPr>
          <p:cNvPr id="242" name="image24.png" descr="image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67079" y="1323606"/>
            <a:ext cx="2681577" cy="2395194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形函数线性，每个单元的B e矩阵为常数，刚度阵不需要高斯积分"/>
          <p:cNvSpPr txBox="1"/>
          <p:nvPr/>
        </p:nvSpPr>
        <p:spPr>
          <a:xfrm>
            <a:off x="600361" y="3773504"/>
            <a:ext cx="916247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形函数线性，每个单元的</a:t>
            </a:r>
            <a:r>
              <a:rPr i="1"/>
              <a:t>B</a:t>
            </a:r>
            <a:r>
              <a:rPr baseline="30000" i="1"/>
              <a:t> e</a:t>
            </a:r>
            <a:r>
              <a:t>矩阵为常数，刚度阵不需要高斯积分</a:t>
            </a:r>
          </a:p>
        </p:txBody>
      </p:sp>
      <p:pic>
        <p:nvPicPr>
          <p:cNvPr id="244" name="image25.png" descr="image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3950" y="4511545"/>
            <a:ext cx="4500996" cy="168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26.png" descr="image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05694" y="4990379"/>
            <a:ext cx="4346430" cy="810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48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3T单元</a:t>
            </a:r>
          </a:p>
        </p:txBody>
      </p:sp>
      <p:sp>
        <p:nvSpPr>
          <p:cNvPr id="249" name="Patch Test"/>
          <p:cNvSpPr txBox="1"/>
          <p:nvPr/>
        </p:nvSpPr>
        <p:spPr>
          <a:xfrm>
            <a:off x="600361" y="1551708"/>
            <a:ext cx="1597893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Patch Test</a:t>
            </a:r>
          </a:p>
        </p:txBody>
      </p:sp>
      <p:pic>
        <p:nvPicPr>
          <p:cNvPr id="250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691" y="2210954"/>
            <a:ext cx="1990726" cy="1752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6节点6单元，单轴拉伸"/>
          <p:cNvSpPr txBox="1"/>
          <p:nvPr/>
        </p:nvSpPr>
        <p:spPr>
          <a:xfrm>
            <a:off x="560646" y="4161137"/>
            <a:ext cx="3275215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6</a:t>
            </a:r>
            <a:r>
              <a:t>节点</a:t>
            </a:r>
            <a:r>
              <a:t>6</a:t>
            </a:r>
            <a:r>
              <a:t>单元，单轴拉伸</a:t>
            </a:r>
          </a:p>
        </p:txBody>
      </p:sp>
      <p:sp>
        <p:nvSpPr>
          <p:cNvPr id="252" name="通过Patch Test"/>
          <p:cNvSpPr txBox="1"/>
          <p:nvPr/>
        </p:nvSpPr>
        <p:spPr>
          <a:xfrm>
            <a:off x="560644" y="4635660"/>
            <a:ext cx="327521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通过</a:t>
            </a:r>
            <a:r>
              <a:t>Patch Test</a:t>
            </a:r>
          </a:p>
        </p:txBody>
      </p:sp>
      <p:pic>
        <p:nvPicPr>
          <p:cNvPr id="253" name="image29.png" descr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1" y="5222875"/>
            <a:ext cx="5006108" cy="145460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收敛率分析"/>
          <p:cNvSpPr txBox="1"/>
          <p:nvPr/>
        </p:nvSpPr>
        <p:spPr>
          <a:xfrm>
            <a:off x="6211453" y="1551708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收敛率分析</a:t>
            </a:r>
          </a:p>
        </p:txBody>
      </p:sp>
      <p:pic>
        <p:nvPicPr>
          <p:cNvPr id="255" name="image27.pdf" descr="image27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9150" y="1961418"/>
            <a:ext cx="1549112" cy="51238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位移函数"/>
          <p:cNvSpPr txBox="1"/>
          <p:nvPr/>
        </p:nvSpPr>
        <p:spPr>
          <a:xfrm>
            <a:off x="6487678" y="2012143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位移函数</a:t>
            </a:r>
          </a:p>
        </p:txBody>
      </p:sp>
      <p:grpSp>
        <p:nvGrpSpPr>
          <p:cNvPr id="269" name="成组"/>
          <p:cNvGrpSpPr/>
          <p:nvPr/>
        </p:nvGrpSpPr>
        <p:grpSpPr>
          <a:xfrm>
            <a:off x="8201890" y="2511999"/>
            <a:ext cx="1188542" cy="1211412"/>
            <a:chOff x="0" y="0"/>
            <a:chExt cx="1188541" cy="1211410"/>
          </a:xfrm>
        </p:grpSpPr>
        <p:grpSp>
          <p:nvGrpSpPr>
            <p:cNvPr id="259" name="成组"/>
            <p:cNvGrpSpPr/>
            <p:nvPr/>
          </p:nvGrpSpPr>
          <p:grpSpPr>
            <a:xfrm>
              <a:off x="-1" y="602311"/>
              <a:ext cx="592798" cy="609100"/>
              <a:chOff x="0" y="0"/>
              <a:chExt cx="592796" cy="609099"/>
            </a:xfrm>
          </p:grpSpPr>
          <p:sp>
            <p:nvSpPr>
              <p:cNvPr id="257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58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62" name="成组"/>
            <p:cNvGrpSpPr/>
            <p:nvPr/>
          </p:nvGrpSpPr>
          <p:grpSpPr>
            <a:xfrm>
              <a:off x="-1" y="4616"/>
              <a:ext cx="592798" cy="609101"/>
              <a:chOff x="0" y="0"/>
              <a:chExt cx="592796" cy="609099"/>
            </a:xfrm>
          </p:grpSpPr>
          <p:sp>
            <p:nvSpPr>
              <p:cNvPr id="260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61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65" name="成组"/>
            <p:cNvGrpSpPr/>
            <p:nvPr/>
          </p:nvGrpSpPr>
          <p:grpSpPr>
            <a:xfrm>
              <a:off x="595745" y="597693"/>
              <a:ext cx="592797" cy="609101"/>
              <a:chOff x="0" y="0"/>
              <a:chExt cx="592796" cy="609099"/>
            </a:xfrm>
          </p:grpSpPr>
          <p:sp>
            <p:nvSpPr>
              <p:cNvPr id="263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64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68" name="成组"/>
            <p:cNvGrpSpPr/>
            <p:nvPr/>
          </p:nvGrpSpPr>
          <p:grpSpPr>
            <a:xfrm>
              <a:off x="595745" y="-1"/>
              <a:ext cx="592797" cy="609101"/>
              <a:chOff x="0" y="0"/>
              <a:chExt cx="592796" cy="609099"/>
            </a:xfrm>
          </p:grpSpPr>
          <p:sp>
            <p:nvSpPr>
              <p:cNvPr id="266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67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70" name="网格形状"/>
          <p:cNvSpPr txBox="1"/>
          <p:nvPr/>
        </p:nvSpPr>
        <p:spPr>
          <a:xfrm>
            <a:off x="6487676" y="2652683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网格形状</a:t>
            </a:r>
          </a:p>
        </p:txBody>
      </p:sp>
      <p:sp>
        <p:nvSpPr>
          <p:cNvPr id="271" name="收敛率约1（线性收敛）"/>
          <p:cNvSpPr txBox="1"/>
          <p:nvPr/>
        </p:nvSpPr>
        <p:spPr>
          <a:xfrm>
            <a:off x="6487676" y="3804246"/>
            <a:ext cx="4171089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收敛率约</a:t>
            </a:r>
            <a:r>
              <a:t>1</a:t>
            </a:r>
            <a:r>
              <a:t>（线性收敛）</a:t>
            </a:r>
          </a:p>
        </p:txBody>
      </p:sp>
      <p:pic>
        <p:nvPicPr>
          <p:cNvPr id="272" name="image30.png" descr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0464" y="4234281"/>
            <a:ext cx="3268215" cy="2450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75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8H单元</a:t>
            </a:r>
          </a:p>
        </p:txBody>
      </p:sp>
      <p:pic>
        <p:nvPicPr>
          <p:cNvPr id="276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72" y="2013372"/>
            <a:ext cx="5099092" cy="127477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母单元形函数"/>
          <p:cNvSpPr txBox="1"/>
          <p:nvPr/>
        </p:nvSpPr>
        <p:spPr>
          <a:xfrm>
            <a:off x="600360" y="1551708"/>
            <a:ext cx="218902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母单元形函数</a:t>
            </a:r>
          </a:p>
        </p:txBody>
      </p:sp>
      <p:sp>
        <p:nvSpPr>
          <p:cNvPr id="278" name="变换到母单元求解"/>
          <p:cNvSpPr txBox="1"/>
          <p:nvPr/>
        </p:nvSpPr>
        <p:spPr>
          <a:xfrm>
            <a:off x="600360" y="3403600"/>
            <a:ext cx="3149605" cy="510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变换到母单元求解</a:t>
            </a:r>
          </a:p>
        </p:txBody>
      </p:sp>
      <p:pic>
        <p:nvPicPr>
          <p:cNvPr id="279" name="image32.png" descr="image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2214" y="1551708"/>
            <a:ext cx="5144078" cy="220115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母单元形函数梯度+坐标变换"/>
          <p:cNvSpPr txBox="1"/>
          <p:nvPr/>
        </p:nvSpPr>
        <p:spPr>
          <a:xfrm>
            <a:off x="1085270" y="3927683"/>
            <a:ext cx="4641275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母单元形函数梯度</a:t>
            </a:r>
            <a:r>
              <a:t>+</a:t>
            </a:r>
            <a:r>
              <a:t>坐标变换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83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8H单元</a:t>
            </a:r>
          </a:p>
        </p:txBody>
      </p:sp>
      <p:sp>
        <p:nvSpPr>
          <p:cNvPr id="284" name="Patch Test"/>
          <p:cNvSpPr txBox="1"/>
          <p:nvPr/>
        </p:nvSpPr>
        <p:spPr>
          <a:xfrm>
            <a:off x="600361" y="1551708"/>
            <a:ext cx="1597893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Patch Test</a:t>
            </a:r>
          </a:p>
        </p:txBody>
      </p:sp>
      <p:pic>
        <p:nvPicPr>
          <p:cNvPr id="285" name="image33.png" descr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2013372"/>
            <a:ext cx="2124365" cy="220994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16节点7单元，单轴拉伸"/>
          <p:cNvSpPr txBox="1"/>
          <p:nvPr/>
        </p:nvSpPr>
        <p:spPr>
          <a:xfrm>
            <a:off x="600361" y="4223315"/>
            <a:ext cx="367884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16</a:t>
            </a:r>
            <a:r>
              <a:t>节点</a:t>
            </a:r>
            <a:r>
              <a:t>7</a:t>
            </a:r>
            <a:r>
              <a:t>单元，单轴拉伸</a:t>
            </a:r>
          </a:p>
        </p:txBody>
      </p:sp>
      <p:sp>
        <p:nvSpPr>
          <p:cNvPr id="287" name="基本通过Patch Test"/>
          <p:cNvSpPr txBox="1"/>
          <p:nvPr/>
        </p:nvSpPr>
        <p:spPr>
          <a:xfrm>
            <a:off x="600361" y="4724141"/>
            <a:ext cx="367884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基本通过</a:t>
            </a:r>
            <a:r>
              <a:t>Patch Test</a:t>
            </a:r>
          </a:p>
        </p:txBody>
      </p:sp>
      <p:sp>
        <p:nvSpPr>
          <p:cNvPr id="288" name="单元形状不规则带来Jacobi矩阵求拟误差"/>
          <p:cNvSpPr txBox="1"/>
          <p:nvPr/>
        </p:nvSpPr>
        <p:spPr>
          <a:xfrm>
            <a:off x="600360" y="5224969"/>
            <a:ext cx="4322623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单元形状不规则带来</a:t>
            </a:r>
            <a:r>
              <a:t>Jacobi</a:t>
            </a:r>
            <a:r>
              <a:t>矩阵求拟误差</a:t>
            </a:r>
          </a:p>
        </p:txBody>
      </p:sp>
      <p:sp>
        <p:nvSpPr>
          <p:cNvPr id="289" name="收敛率分析"/>
          <p:cNvSpPr txBox="1"/>
          <p:nvPr/>
        </p:nvSpPr>
        <p:spPr>
          <a:xfrm>
            <a:off x="6211453" y="1551708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收敛率分析</a:t>
            </a:r>
          </a:p>
        </p:txBody>
      </p:sp>
      <p:pic>
        <p:nvPicPr>
          <p:cNvPr id="290" name="image27.pdf" descr="image27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9150" y="1961418"/>
            <a:ext cx="1549112" cy="512389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位移函数"/>
          <p:cNvSpPr txBox="1"/>
          <p:nvPr/>
        </p:nvSpPr>
        <p:spPr>
          <a:xfrm>
            <a:off x="6487678" y="2012143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位移函数</a:t>
            </a:r>
          </a:p>
        </p:txBody>
      </p:sp>
      <p:sp>
        <p:nvSpPr>
          <p:cNvPr id="292" name="收敛率约1（线性收敛）"/>
          <p:cNvSpPr txBox="1"/>
          <p:nvPr/>
        </p:nvSpPr>
        <p:spPr>
          <a:xfrm>
            <a:off x="6476562" y="2600956"/>
            <a:ext cx="4171089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收敛率约</a:t>
            </a:r>
            <a:r>
              <a:t>1</a:t>
            </a:r>
            <a:r>
              <a:t>（线性收敛）</a:t>
            </a:r>
          </a:p>
        </p:txBody>
      </p:sp>
      <p:pic>
        <p:nvPicPr>
          <p:cNvPr id="293" name="image34.png" descr="image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43961" y="3090278"/>
            <a:ext cx="4715167" cy="3641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